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59"/>
  </p:notesMasterIdLst>
  <p:sldIdLst>
    <p:sldId id="256" r:id="rId2"/>
    <p:sldId id="545" r:id="rId3"/>
    <p:sldId id="543" r:id="rId4"/>
    <p:sldId id="544" r:id="rId5"/>
    <p:sldId id="604" r:id="rId6"/>
    <p:sldId id="547" r:id="rId7"/>
    <p:sldId id="484" r:id="rId8"/>
    <p:sldId id="549" r:id="rId9"/>
    <p:sldId id="550" r:id="rId10"/>
    <p:sldId id="561" r:id="rId11"/>
    <p:sldId id="546" r:id="rId12"/>
    <p:sldId id="583" r:id="rId13"/>
    <p:sldId id="582" r:id="rId14"/>
    <p:sldId id="584" r:id="rId15"/>
    <p:sldId id="585" r:id="rId16"/>
    <p:sldId id="586" r:id="rId17"/>
    <p:sldId id="589" r:id="rId18"/>
    <p:sldId id="590" r:id="rId19"/>
    <p:sldId id="592" r:id="rId20"/>
    <p:sldId id="579" r:id="rId21"/>
    <p:sldId id="593" r:id="rId22"/>
    <p:sldId id="594" r:id="rId23"/>
    <p:sldId id="557" r:id="rId24"/>
    <p:sldId id="555" r:id="rId25"/>
    <p:sldId id="615" r:id="rId26"/>
    <p:sldId id="616" r:id="rId27"/>
    <p:sldId id="605" r:id="rId28"/>
    <p:sldId id="606" r:id="rId29"/>
    <p:sldId id="607" r:id="rId30"/>
    <p:sldId id="609" r:id="rId31"/>
    <p:sldId id="578" r:id="rId32"/>
    <p:sldId id="580" r:id="rId33"/>
    <p:sldId id="614" r:id="rId34"/>
    <p:sldId id="613" r:id="rId35"/>
    <p:sldId id="617" r:id="rId36"/>
    <p:sldId id="618" r:id="rId37"/>
    <p:sldId id="619" r:id="rId38"/>
    <p:sldId id="620" r:id="rId39"/>
    <p:sldId id="610" r:id="rId40"/>
    <p:sldId id="612" r:id="rId41"/>
    <p:sldId id="573" r:id="rId42"/>
    <p:sldId id="574" r:id="rId43"/>
    <p:sldId id="562" r:id="rId44"/>
    <p:sldId id="565" r:id="rId45"/>
    <p:sldId id="577" r:id="rId46"/>
    <p:sldId id="563" r:id="rId47"/>
    <p:sldId id="564" r:id="rId48"/>
    <p:sldId id="566" r:id="rId49"/>
    <p:sldId id="567" r:id="rId50"/>
    <p:sldId id="568" r:id="rId51"/>
    <p:sldId id="569" r:id="rId52"/>
    <p:sldId id="570" r:id="rId53"/>
    <p:sldId id="571" r:id="rId54"/>
    <p:sldId id="572" r:id="rId55"/>
    <p:sldId id="559" r:id="rId56"/>
    <p:sldId id="548" r:id="rId57"/>
    <p:sldId id="551"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CED5"/>
    <a:srgbClr val="33CC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79" autoAdjust="0"/>
    <p:restoredTop sz="93460" autoAdjust="0"/>
  </p:normalViewPr>
  <p:slideViewPr>
    <p:cSldViewPr snapToGrid="0">
      <p:cViewPr varScale="1">
        <p:scale>
          <a:sx n="108" d="100"/>
          <a:sy n="108" d="100"/>
        </p:scale>
        <p:origin x="29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33" d="100"/>
        <a:sy n="33" d="100"/>
      </p:scale>
      <p:origin x="0" y="-6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85C9EF-A7DF-4589-8D21-3FF4E5F7C5CC}" type="datetimeFigureOut">
              <a:rPr lang="da-DK" smtClean="0"/>
              <a:t>03-04-2018</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E4426B-EA6B-4FF9-A150-1C9F098D269C}" type="slidenum">
              <a:rPr lang="da-DK" smtClean="0"/>
              <a:t>‹nr.›</a:t>
            </a:fld>
            <a:endParaRPr lang="da-DK"/>
          </a:p>
        </p:txBody>
      </p:sp>
    </p:spTree>
    <p:extLst>
      <p:ext uri="{BB962C8B-B14F-4D97-AF65-F5344CB8AC3E}">
        <p14:creationId xmlns:p14="http://schemas.microsoft.com/office/powerpoint/2010/main" val="138182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A482819E-C26D-4FCE-82E1-DA4029D304E4}" type="slidenum">
              <a:rPr lang="da-DK" smtClean="0"/>
              <a:pPr/>
              <a:t>2</a:t>
            </a:fld>
            <a:endParaRPr lang="da-DK"/>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pPr eaLnBrk="1" hangingPunct="1"/>
            <a:endParaRPr lang="da-DK"/>
          </a:p>
        </p:txBody>
      </p:sp>
    </p:spTree>
    <p:extLst>
      <p:ext uri="{BB962C8B-B14F-4D97-AF65-F5344CB8AC3E}">
        <p14:creationId xmlns:p14="http://schemas.microsoft.com/office/powerpoint/2010/main" val="1903728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C0E0A7CC-FEF8-4682-96BA-9829729F9F47}" type="slidenum">
              <a:rPr lang="da-DK" smtClean="0"/>
              <a:pPr/>
              <a:t>3</a:t>
            </a:fld>
            <a:endParaRPr lang="da-DK"/>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pPr eaLnBrk="1" hangingPunct="1"/>
            <a:endParaRPr lang="da-DK"/>
          </a:p>
        </p:txBody>
      </p:sp>
    </p:spTree>
    <p:extLst>
      <p:ext uri="{BB962C8B-B14F-4D97-AF65-F5344CB8AC3E}">
        <p14:creationId xmlns:p14="http://schemas.microsoft.com/office/powerpoint/2010/main" val="2236820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Pladsholder til diasbillede 1"/>
          <p:cNvSpPr>
            <a:spLocks noGrp="1" noRot="1" noChangeAspect="1" noTextEdit="1"/>
          </p:cNvSpPr>
          <p:nvPr>
            <p:ph type="sldImg"/>
          </p:nvPr>
        </p:nvSpPr>
        <p:spPr>
          <a:ln/>
        </p:spPr>
      </p:sp>
      <p:sp>
        <p:nvSpPr>
          <p:cNvPr id="79875" name="Pladsholder til noter 2"/>
          <p:cNvSpPr>
            <a:spLocks noGrp="1"/>
          </p:cNvSpPr>
          <p:nvPr>
            <p:ph type="body" idx="1"/>
          </p:nvPr>
        </p:nvSpPr>
        <p:spPr>
          <a:noFill/>
          <a:ln/>
        </p:spPr>
        <p:txBody>
          <a:bodyPr/>
          <a:lstStyle/>
          <a:p>
            <a:r>
              <a:rPr lang="da-DK" dirty="0"/>
              <a:t>I </a:t>
            </a:r>
            <a:r>
              <a:rPr lang="da-DK" dirty="0" err="1"/>
              <a:t>want</a:t>
            </a:r>
            <a:r>
              <a:rPr lang="da-DK" dirty="0"/>
              <a:t> to start to </a:t>
            </a:r>
            <a:r>
              <a:rPr lang="da-DK" dirty="0" err="1"/>
              <a:t>thank</a:t>
            </a:r>
            <a:r>
              <a:rPr lang="da-DK" dirty="0"/>
              <a:t> </a:t>
            </a:r>
            <a:r>
              <a:rPr lang="da-DK" dirty="0" err="1"/>
              <a:t>you</a:t>
            </a:r>
            <a:r>
              <a:rPr lang="da-DK" dirty="0"/>
              <a:t> for the </a:t>
            </a:r>
            <a:r>
              <a:rPr lang="da-DK" dirty="0" err="1"/>
              <a:t>opportunity</a:t>
            </a:r>
            <a:r>
              <a:rPr lang="da-DK" dirty="0"/>
              <a:t> to </a:t>
            </a:r>
            <a:r>
              <a:rPr lang="da-DK" dirty="0" err="1"/>
              <a:t>make</a:t>
            </a:r>
            <a:r>
              <a:rPr lang="da-DK" dirty="0"/>
              <a:t> </a:t>
            </a:r>
            <a:r>
              <a:rPr lang="da-DK" dirty="0" err="1"/>
              <a:t>this</a:t>
            </a:r>
            <a:r>
              <a:rPr lang="da-DK" dirty="0"/>
              <a:t> </a:t>
            </a:r>
            <a:r>
              <a:rPr lang="da-DK" dirty="0" err="1"/>
              <a:t>presentation</a:t>
            </a:r>
            <a:r>
              <a:rPr lang="da-DK" dirty="0"/>
              <a:t> </a:t>
            </a:r>
          </a:p>
          <a:p>
            <a:r>
              <a:rPr lang="da-DK" dirty="0"/>
              <a:t>My </a:t>
            </a:r>
            <a:r>
              <a:rPr lang="da-DK" dirty="0" err="1"/>
              <a:t>educational</a:t>
            </a:r>
            <a:r>
              <a:rPr lang="da-DK" dirty="0"/>
              <a:t> </a:t>
            </a:r>
            <a:r>
              <a:rPr lang="da-DK" dirty="0" err="1"/>
              <a:t>bagground</a:t>
            </a:r>
            <a:endParaRPr lang="da-DK" dirty="0"/>
          </a:p>
          <a:p>
            <a:r>
              <a:rPr lang="da-DK" dirty="0"/>
              <a:t>And </a:t>
            </a:r>
            <a:r>
              <a:rPr lang="da-DK" dirty="0" err="1"/>
              <a:t>related</a:t>
            </a:r>
            <a:r>
              <a:rPr lang="da-DK" dirty="0"/>
              <a:t> to </a:t>
            </a:r>
            <a:r>
              <a:rPr lang="da-DK" dirty="0" err="1"/>
              <a:t>this</a:t>
            </a:r>
            <a:r>
              <a:rPr lang="da-DK" dirty="0"/>
              <a:t> workshop </a:t>
            </a:r>
            <a:r>
              <a:rPr lang="da-DK" dirty="0" err="1"/>
              <a:t>I’m</a:t>
            </a:r>
            <a:r>
              <a:rPr lang="da-DK" dirty="0"/>
              <a:t> </a:t>
            </a:r>
            <a:r>
              <a:rPr lang="da-DK" dirty="0" err="1"/>
              <a:t>member</a:t>
            </a:r>
            <a:r>
              <a:rPr lang="da-DK" dirty="0"/>
              <a:t> of the </a:t>
            </a:r>
            <a:r>
              <a:rPr lang="da-DK" dirty="0" err="1"/>
              <a:t>entrepreneur</a:t>
            </a:r>
            <a:r>
              <a:rPr lang="da-DK" dirty="0"/>
              <a:t> team of Urban </a:t>
            </a:r>
            <a:r>
              <a:rPr lang="da-DK" dirty="0" err="1"/>
              <a:t>Mediaspace</a:t>
            </a:r>
            <a:r>
              <a:rPr lang="da-DK" dirty="0"/>
              <a:t> and the new urban </a:t>
            </a:r>
            <a:r>
              <a:rPr lang="da-DK" dirty="0" err="1"/>
              <a:t>harbour</a:t>
            </a:r>
            <a:r>
              <a:rPr lang="da-DK" dirty="0"/>
              <a:t> </a:t>
            </a:r>
            <a:r>
              <a:rPr lang="da-DK" dirty="0" err="1"/>
              <a:t>space</a:t>
            </a:r>
            <a:r>
              <a:rPr lang="da-DK" dirty="0"/>
              <a:t> in Aarhus</a:t>
            </a:r>
          </a:p>
          <a:p>
            <a:endParaRPr lang="da-DK" dirty="0"/>
          </a:p>
        </p:txBody>
      </p:sp>
      <p:sp>
        <p:nvSpPr>
          <p:cNvPr id="79876" name="Pladsholder til diasnummer 3"/>
          <p:cNvSpPr>
            <a:spLocks noGrp="1"/>
          </p:cNvSpPr>
          <p:nvPr>
            <p:ph type="sldNum" sz="quarter" idx="5"/>
          </p:nvPr>
        </p:nvSpPr>
        <p:spPr>
          <a:noFill/>
        </p:spPr>
        <p:txBody>
          <a:bodyPr/>
          <a:lstStyle/>
          <a:p>
            <a:fld id="{2357A017-D035-4D26-A655-DD14089D72B8}" type="slidenum">
              <a:rPr lang="en-GB" smtClean="0"/>
              <a:pPr/>
              <a:t>4</a:t>
            </a:fld>
            <a:endParaRPr lang="en-GB"/>
          </a:p>
        </p:txBody>
      </p:sp>
    </p:spTree>
    <p:extLst>
      <p:ext uri="{BB962C8B-B14F-4D97-AF65-F5344CB8AC3E}">
        <p14:creationId xmlns:p14="http://schemas.microsoft.com/office/powerpoint/2010/main" val="736980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5D8A48-A9FB-419C-B6CC-A2779C7CF9CA}" type="slidenum">
              <a:rPr lang="da-DK" altLang="da-DK"/>
              <a:pPr/>
              <a:t>15</a:t>
            </a:fld>
            <a:endParaRPr lang="da-DK" altLang="da-DK"/>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p:txBody>
          <a:bodyPr/>
          <a:lstStyle/>
          <a:p>
            <a:r>
              <a:rPr lang="da-DK" altLang="da-DK"/>
              <a:t>Fleksible rumtyper, Materialeintegration, Vejledningsformer</a:t>
            </a:r>
          </a:p>
        </p:txBody>
      </p:sp>
    </p:spTree>
    <p:extLst>
      <p:ext uri="{BB962C8B-B14F-4D97-AF65-F5344CB8AC3E}">
        <p14:creationId xmlns:p14="http://schemas.microsoft.com/office/powerpoint/2010/main" val="3672354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98B38B-0FB6-409B-BC3E-D940743CB117}" type="slidenum">
              <a:rPr lang="da-DK" altLang="da-DK"/>
              <a:pPr/>
              <a:t>17</a:t>
            </a:fld>
            <a:endParaRPr lang="da-DK" altLang="da-DK"/>
          </a:p>
        </p:txBody>
      </p:sp>
      <p:sp>
        <p:nvSpPr>
          <p:cNvPr id="713730" name="Rectangle 2"/>
          <p:cNvSpPr>
            <a:spLocks noGrp="1" noRot="1" noChangeAspect="1" noChangeArrowheads="1" noTextEdit="1"/>
          </p:cNvSpPr>
          <p:nvPr>
            <p:ph type="sldImg"/>
          </p:nvPr>
        </p:nvSpPr>
        <p:spPr>
          <a:ln/>
        </p:spPr>
      </p:sp>
      <p:sp>
        <p:nvSpPr>
          <p:cNvPr id="713731" name="Rectangle 3"/>
          <p:cNvSpPr>
            <a:spLocks noGrp="1" noChangeArrowheads="1"/>
          </p:cNvSpPr>
          <p:nvPr>
            <p:ph type="body" idx="1"/>
          </p:nvPr>
        </p:nvSpPr>
        <p:spPr/>
        <p:txBody>
          <a:bodyPr/>
          <a:lstStyle/>
          <a:p>
            <a:pPr>
              <a:lnSpc>
                <a:spcPct val="90000"/>
              </a:lnSpc>
            </a:pPr>
            <a:r>
              <a:rPr lang="da-DK" altLang="da-DK" sz="1000"/>
              <a:t>One example, as you might have seen at the entrance of the library, is the interactive floor. The idear behinde the floor was that we vould try to finde alternatives to the traditional  User – Librarian communication.</a:t>
            </a:r>
          </a:p>
          <a:p>
            <a:pPr>
              <a:lnSpc>
                <a:spcPct val="90000"/>
              </a:lnSpc>
            </a:pPr>
            <a:endParaRPr lang="da-DK" altLang="da-DK" sz="1000"/>
          </a:p>
          <a:p>
            <a:pPr>
              <a:lnSpc>
                <a:spcPct val="90000"/>
              </a:lnSpc>
            </a:pPr>
            <a:r>
              <a:rPr lang="da-DK" altLang="da-DK" sz="1000"/>
              <a:t>Howcome it’s alvays the librarian that has to ansver alle the questions?</a:t>
            </a:r>
          </a:p>
          <a:p>
            <a:pPr>
              <a:lnSpc>
                <a:spcPct val="90000"/>
              </a:lnSpc>
            </a:pPr>
            <a:endParaRPr lang="da-DK" altLang="da-DK" sz="1000"/>
          </a:p>
          <a:p>
            <a:pPr>
              <a:lnSpc>
                <a:spcPct val="90000"/>
              </a:lnSpc>
            </a:pPr>
            <a:r>
              <a:rPr lang="da-DK" altLang="da-DK" sz="1000"/>
              <a:t> – there might me a user much more suitet to ansver the same question, but is it so wel workd in our system, that we as professionals ansver questions.</a:t>
            </a:r>
          </a:p>
          <a:p>
            <a:pPr>
              <a:lnSpc>
                <a:spcPct val="90000"/>
              </a:lnSpc>
            </a:pPr>
            <a:endParaRPr lang="da-DK" altLang="da-DK" sz="1000"/>
          </a:p>
          <a:p>
            <a:pPr>
              <a:lnSpc>
                <a:spcPct val="90000"/>
              </a:lnSpc>
            </a:pPr>
            <a:r>
              <a:rPr lang="da-DK" altLang="da-DK" sz="1000"/>
              <a:t>Further more we vanted to explore new ways to use the room, other than the traditional book oriented library.</a:t>
            </a:r>
          </a:p>
          <a:p>
            <a:pPr>
              <a:lnSpc>
                <a:spcPct val="90000"/>
              </a:lnSpc>
            </a:pPr>
            <a:endParaRPr lang="da-DK" altLang="da-DK" sz="1000"/>
          </a:p>
          <a:p>
            <a:pPr>
              <a:lnSpc>
                <a:spcPct val="90000"/>
              </a:lnSpc>
            </a:pPr>
            <a:r>
              <a:rPr lang="da-DK" altLang="da-DK" sz="1000"/>
              <a:t>The I-com floor -  as it was called - the users had the oppertunety to send and ansver questions via mobilephone or computer.</a:t>
            </a:r>
          </a:p>
          <a:p>
            <a:pPr>
              <a:lnSpc>
                <a:spcPct val="90000"/>
              </a:lnSpc>
            </a:pPr>
            <a:endParaRPr lang="da-DK" altLang="da-DK" sz="1000"/>
          </a:p>
          <a:p>
            <a:pPr>
              <a:lnSpc>
                <a:spcPct val="90000"/>
              </a:lnSpc>
            </a:pPr>
            <a:r>
              <a:rPr lang="da-DK" altLang="da-DK" sz="1000"/>
              <a:t>One of the conserns before we started the project was wether users vould send unapproiate questions that weren’t suitebel for the public eye</a:t>
            </a:r>
          </a:p>
          <a:p>
            <a:pPr>
              <a:lnSpc>
                <a:spcPct val="90000"/>
              </a:lnSpc>
            </a:pPr>
            <a:endParaRPr lang="da-DK" altLang="da-DK" sz="1000"/>
          </a:p>
          <a:p>
            <a:pPr>
              <a:lnSpc>
                <a:spcPct val="90000"/>
              </a:lnSpc>
            </a:pPr>
            <a:r>
              <a:rPr lang="da-DK" altLang="da-DK" sz="1000"/>
              <a:t>Therefore the librarian had a administration module where it was posible to eddit questions or send ansvers.</a:t>
            </a:r>
          </a:p>
          <a:p>
            <a:pPr>
              <a:lnSpc>
                <a:spcPct val="90000"/>
              </a:lnSpc>
            </a:pPr>
            <a:endParaRPr lang="da-DK" altLang="da-DK" sz="1000"/>
          </a:p>
          <a:p>
            <a:pPr>
              <a:lnSpc>
                <a:spcPct val="90000"/>
              </a:lnSpc>
            </a:pPr>
            <a:r>
              <a:rPr lang="da-DK" altLang="da-DK" sz="1000"/>
              <a:t>But much to our suprise the nature of almost all of the question were ok, and not offensive in any way!</a:t>
            </a:r>
          </a:p>
          <a:p>
            <a:pPr>
              <a:lnSpc>
                <a:spcPct val="90000"/>
              </a:lnSpc>
            </a:pPr>
            <a:endParaRPr lang="da-DK" altLang="da-DK" sz="1000"/>
          </a:p>
        </p:txBody>
      </p:sp>
    </p:spTree>
    <p:extLst>
      <p:ext uri="{BB962C8B-B14F-4D97-AF65-F5344CB8AC3E}">
        <p14:creationId xmlns:p14="http://schemas.microsoft.com/office/powerpoint/2010/main" val="1552846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7EEB9-CC5D-4E28-9964-6F5D038E6A80}" type="slidenum">
              <a:rPr lang="da-DK" altLang="da-DK"/>
              <a:pPr/>
              <a:t>19</a:t>
            </a:fld>
            <a:endParaRPr lang="da-DK" altLang="da-DK"/>
          </a:p>
        </p:txBody>
      </p:sp>
      <p:sp>
        <p:nvSpPr>
          <p:cNvPr id="726018" name="Rectangle 2"/>
          <p:cNvSpPr>
            <a:spLocks noGrp="1" noRot="1" noChangeAspect="1" noChangeArrowheads="1" noTextEdit="1"/>
          </p:cNvSpPr>
          <p:nvPr>
            <p:ph type="sldImg"/>
          </p:nvPr>
        </p:nvSpPr>
        <p:spPr>
          <a:ln/>
        </p:spPr>
      </p:sp>
      <p:sp>
        <p:nvSpPr>
          <p:cNvPr id="726019" name="Rectangle 3"/>
          <p:cNvSpPr>
            <a:spLocks noGrp="1" noChangeArrowheads="1"/>
          </p:cNvSpPr>
          <p:nvPr>
            <p:ph type="body" idx="1"/>
          </p:nvPr>
        </p:nvSpPr>
        <p:spPr/>
        <p:txBody>
          <a:bodyPr/>
          <a:lstStyle/>
          <a:p>
            <a:r>
              <a:rPr lang="en-US" altLang="da-DK"/>
              <a:t>Here is a picture of the project asking the users about there opinion related to the values in forth coming “Multimediahouse”</a:t>
            </a:r>
          </a:p>
          <a:p>
            <a:endParaRPr lang="en-US" altLang="da-DK"/>
          </a:p>
          <a:p>
            <a:r>
              <a:rPr lang="en-US" altLang="da-DK"/>
              <a:t>On the table globe will show up and you will change the destination in the world by moving on the floor. In different cities the dialogue  bureau or dresser will tell about the library and the mission and values. That starts a discussion or a refection about the values – and the statements will be recorded.</a:t>
            </a:r>
          </a:p>
          <a:p>
            <a:endParaRPr lang="en-US" altLang="da-DK"/>
          </a:p>
        </p:txBody>
      </p:sp>
    </p:spTree>
    <p:extLst>
      <p:ext uri="{BB962C8B-B14F-4D97-AF65-F5344CB8AC3E}">
        <p14:creationId xmlns:p14="http://schemas.microsoft.com/office/powerpoint/2010/main" val="2898264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41823B-1FD7-4088-A1B9-26F4F4168D56}" type="slidenum">
              <a:rPr lang="da-DK"/>
              <a:pPr/>
              <a:t>20</a:t>
            </a:fld>
            <a:endParaRPr lang="da-DK"/>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xfrm>
            <a:off x="685800" y="4344988"/>
            <a:ext cx="5486400" cy="4113212"/>
          </a:xfrm>
        </p:spPr>
        <p:txBody>
          <a:bodyPr/>
          <a:lstStyle/>
          <a:p>
            <a:endParaRPr lang="da-DK"/>
          </a:p>
        </p:txBody>
      </p:sp>
    </p:spTree>
    <p:extLst>
      <p:ext uri="{BB962C8B-B14F-4D97-AF65-F5344CB8AC3E}">
        <p14:creationId xmlns:p14="http://schemas.microsoft.com/office/powerpoint/2010/main" val="2120802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147E12-5272-4DD5-9A4F-C3DCAB9EF281}" type="slidenum">
              <a:rPr lang="da-DK"/>
              <a:pPr/>
              <a:t>29</a:t>
            </a:fld>
            <a:endParaRPr lang="da-DK"/>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pPr>
              <a:spcBef>
                <a:spcPct val="0"/>
              </a:spcBef>
            </a:pPr>
            <a:endParaRPr lang="en-GB"/>
          </a:p>
        </p:txBody>
      </p:sp>
    </p:spTree>
    <p:extLst>
      <p:ext uri="{BB962C8B-B14F-4D97-AF65-F5344CB8AC3E}">
        <p14:creationId xmlns:p14="http://schemas.microsoft.com/office/powerpoint/2010/main" val="2135986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dirty="0" err="1"/>
              <a:t>Toolkit</a:t>
            </a:r>
            <a:r>
              <a:rPr lang="da-DK" dirty="0"/>
              <a:t> is </a:t>
            </a:r>
            <a:r>
              <a:rPr lang="da-DK" dirty="0" err="1"/>
              <a:t>ready</a:t>
            </a:r>
            <a:r>
              <a:rPr lang="da-DK" dirty="0"/>
              <a:t> for download</a:t>
            </a:r>
          </a:p>
        </p:txBody>
      </p:sp>
      <p:sp>
        <p:nvSpPr>
          <p:cNvPr id="4" name="Pladsholder til diasnummer 3"/>
          <p:cNvSpPr>
            <a:spLocks noGrp="1"/>
          </p:cNvSpPr>
          <p:nvPr>
            <p:ph type="sldNum" sz="quarter" idx="10"/>
          </p:nvPr>
        </p:nvSpPr>
        <p:spPr/>
        <p:txBody>
          <a:bodyPr/>
          <a:lstStyle/>
          <a:p>
            <a:fld id="{92CE03DC-FB91-3D40-A7DD-DD5777E102AF}" type="slidenum">
              <a:rPr lang="da-DK" smtClean="0"/>
              <a:pPr/>
              <a:t>42</a:t>
            </a:fld>
            <a:endParaRPr lang="da-DK"/>
          </a:p>
        </p:txBody>
      </p:sp>
    </p:spTree>
    <p:extLst>
      <p:ext uri="{BB962C8B-B14F-4D97-AF65-F5344CB8AC3E}">
        <p14:creationId xmlns:p14="http://schemas.microsoft.com/office/powerpoint/2010/main" val="314560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da-DK"/>
              <a:t>Klik for at redigere i master</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en-US" dirty="0"/>
          </a:p>
        </p:txBody>
      </p:sp>
      <p:sp>
        <p:nvSpPr>
          <p:cNvPr id="7" name="Date Placeholder 6"/>
          <p:cNvSpPr>
            <a:spLocks noGrp="1"/>
          </p:cNvSpPr>
          <p:nvPr>
            <p:ph type="dt" sz="half" idx="10"/>
          </p:nvPr>
        </p:nvSpPr>
        <p:spPr/>
        <p:txBody>
          <a:bodyPr/>
          <a:lstStyle/>
          <a:p>
            <a:fld id="{A0D387A5-54BA-4126-8AD2-A037B40FD6E3}" type="datetime1">
              <a:rPr lang="en-US" smtClean="0"/>
              <a:t>4/3/2018</a:t>
            </a:fld>
            <a:endParaRPr lang="en-US" dirty="0"/>
          </a:p>
        </p:txBody>
      </p:sp>
      <p:sp>
        <p:nvSpPr>
          <p:cNvPr id="8" name="Footer Placeholder 7"/>
          <p:cNvSpPr>
            <a:spLocks noGrp="1"/>
          </p:cNvSpPr>
          <p:nvPr>
            <p:ph type="ftr" sz="quarter" idx="11"/>
          </p:nvPr>
        </p:nvSpPr>
        <p:spPr/>
        <p:txBody>
          <a:bodyPr/>
          <a:lstStyle/>
          <a:p>
            <a:r>
              <a:rPr lang="en-US"/>
              <a:t>Knud Schulz  april 2018</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k 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da-DK"/>
              <a:t>Klik for at redigere i master</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Date Placeholder 4"/>
          <p:cNvSpPr>
            <a:spLocks noGrp="1"/>
          </p:cNvSpPr>
          <p:nvPr>
            <p:ph type="dt" sz="half" idx="10"/>
          </p:nvPr>
        </p:nvSpPr>
        <p:spPr/>
        <p:txBody>
          <a:bodyPr/>
          <a:lstStyle/>
          <a:p>
            <a:fld id="{0F0D6983-81F0-42BF-9CD8-A02E8843C7E2}" type="datetime1">
              <a:rPr lang="en-US" smtClean="0"/>
              <a:t>4/3/2018</a:t>
            </a:fld>
            <a:endParaRPr lang="en-US" dirty="0"/>
          </a:p>
        </p:txBody>
      </p:sp>
      <p:sp>
        <p:nvSpPr>
          <p:cNvPr id="6" name="Footer Placeholder 5"/>
          <p:cNvSpPr>
            <a:spLocks noGrp="1"/>
          </p:cNvSpPr>
          <p:nvPr>
            <p:ph type="ftr" sz="quarter" idx="11"/>
          </p:nvPr>
        </p:nvSpPr>
        <p:spPr/>
        <p:txBody>
          <a:bodyPr/>
          <a:lstStyle/>
          <a:p>
            <a:r>
              <a:rPr lang="en-US"/>
              <a:t>Knud Schulz  april 2018</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da-DK"/>
              <a:t>Klik for at redigere i master</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Date Placeholder 4"/>
          <p:cNvSpPr>
            <a:spLocks noGrp="1"/>
          </p:cNvSpPr>
          <p:nvPr>
            <p:ph type="dt" sz="half" idx="10"/>
          </p:nvPr>
        </p:nvSpPr>
        <p:spPr/>
        <p:txBody>
          <a:bodyPr/>
          <a:lstStyle/>
          <a:p>
            <a:fld id="{7F5F04EA-1EA6-43FF-B161-55F0DFAB7D2E}" type="datetime1">
              <a:rPr lang="en-US" smtClean="0"/>
              <a:t>4/3/2018</a:t>
            </a:fld>
            <a:endParaRPr lang="en-US" dirty="0"/>
          </a:p>
        </p:txBody>
      </p:sp>
      <p:sp>
        <p:nvSpPr>
          <p:cNvPr id="6" name="Footer Placeholder 5"/>
          <p:cNvSpPr>
            <a:spLocks noGrp="1"/>
          </p:cNvSpPr>
          <p:nvPr>
            <p:ph type="ftr" sz="quarter" idx="11"/>
          </p:nvPr>
        </p:nvSpPr>
        <p:spPr/>
        <p:txBody>
          <a:bodyPr/>
          <a:lstStyle/>
          <a:p>
            <a:r>
              <a:rPr lang="en-US"/>
              <a:t>Knud Schulz  april 2018</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da-DK"/>
              <a:t>Klik for at redigere i master</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Date Placeholder 4"/>
          <p:cNvSpPr>
            <a:spLocks noGrp="1"/>
          </p:cNvSpPr>
          <p:nvPr>
            <p:ph type="dt" sz="half" idx="10"/>
          </p:nvPr>
        </p:nvSpPr>
        <p:spPr/>
        <p:txBody>
          <a:bodyPr/>
          <a:lstStyle/>
          <a:p>
            <a:fld id="{C49D8F61-23C2-4A16-AD58-89DDA153104B}" type="datetime1">
              <a:rPr lang="en-US" smtClean="0"/>
              <a:t>4/3/2018</a:t>
            </a:fld>
            <a:endParaRPr lang="en-US" dirty="0"/>
          </a:p>
        </p:txBody>
      </p:sp>
      <p:sp>
        <p:nvSpPr>
          <p:cNvPr id="6" name="Footer Placeholder 5"/>
          <p:cNvSpPr>
            <a:spLocks noGrp="1"/>
          </p:cNvSpPr>
          <p:nvPr>
            <p:ph type="ftr" sz="quarter" idx="11"/>
          </p:nvPr>
        </p:nvSpPr>
        <p:spPr/>
        <p:txBody>
          <a:bodyPr/>
          <a:lstStyle/>
          <a:p>
            <a:r>
              <a:rPr lang="en-US"/>
              <a:t>Knud Schulz  april 2018</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da-DK"/>
              <a:t>Klik for at redigere i master</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Date Placeholder 4"/>
          <p:cNvSpPr>
            <a:spLocks noGrp="1"/>
          </p:cNvSpPr>
          <p:nvPr>
            <p:ph type="dt" sz="half" idx="10"/>
          </p:nvPr>
        </p:nvSpPr>
        <p:spPr/>
        <p:txBody>
          <a:bodyPr/>
          <a:lstStyle/>
          <a:p>
            <a:fld id="{7F6FE526-DCED-403A-BA3D-B8BB43A61217}" type="datetime1">
              <a:rPr lang="en-US" smtClean="0"/>
              <a:t>4/3/2018</a:t>
            </a:fld>
            <a:endParaRPr lang="en-US" dirty="0"/>
          </a:p>
        </p:txBody>
      </p:sp>
      <p:sp>
        <p:nvSpPr>
          <p:cNvPr id="6" name="Footer Placeholder 5"/>
          <p:cNvSpPr>
            <a:spLocks noGrp="1"/>
          </p:cNvSpPr>
          <p:nvPr>
            <p:ph type="ftr" sz="quarter" idx="11"/>
          </p:nvPr>
        </p:nvSpPr>
        <p:spPr/>
        <p:txBody>
          <a:bodyPr/>
          <a:lstStyle/>
          <a:p>
            <a:r>
              <a:rPr lang="en-US"/>
              <a:t>Knud Schulz  april 2018</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nner">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da-DK"/>
              <a:t>Klik for at redigere i master</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da-DK"/>
              <a:t>Klik for at redigere i master</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da-DK"/>
              <a:t>Klik for at redigere i master</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3" name="Date Placeholder 2"/>
          <p:cNvSpPr>
            <a:spLocks noGrp="1"/>
          </p:cNvSpPr>
          <p:nvPr>
            <p:ph type="dt" sz="half" idx="10"/>
          </p:nvPr>
        </p:nvSpPr>
        <p:spPr/>
        <p:txBody>
          <a:bodyPr/>
          <a:lstStyle/>
          <a:p>
            <a:fld id="{DC4A63C0-06D6-4D5C-9C18-7E81FD9D8AAC}" type="datetime1">
              <a:rPr lang="en-US" smtClean="0"/>
              <a:t>4/3/2018</a:t>
            </a:fld>
            <a:endParaRPr lang="en-US" dirty="0"/>
          </a:p>
        </p:txBody>
      </p:sp>
      <p:sp>
        <p:nvSpPr>
          <p:cNvPr id="4" name="Footer Placeholder 3"/>
          <p:cNvSpPr>
            <a:spLocks noGrp="1"/>
          </p:cNvSpPr>
          <p:nvPr>
            <p:ph type="ftr" sz="quarter" idx="11"/>
          </p:nvPr>
        </p:nvSpPr>
        <p:spPr/>
        <p:txBody>
          <a:bodyPr/>
          <a:lstStyle/>
          <a:p>
            <a:r>
              <a:rPr lang="en-US"/>
              <a:t>Knud Schulz  april 2018</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onner med billede">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da-DK"/>
              <a:t>Klik for at redigere i master</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3" name="Date Placeholder 2"/>
          <p:cNvSpPr>
            <a:spLocks noGrp="1"/>
          </p:cNvSpPr>
          <p:nvPr>
            <p:ph type="dt" sz="half" idx="10"/>
          </p:nvPr>
        </p:nvSpPr>
        <p:spPr/>
        <p:txBody>
          <a:bodyPr/>
          <a:lstStyle/>
          <a:p>
            <a:fld id="{08A310E2-CC61-4F68-851D-2A9FF9871B6B}" type="datetime1">
              <a:rPr lang="en-US" smtClean="0"/>
              <a:t>4/3/2018</a:t>
            </a:fld>
            <a:endParaRPr lang="en-US" dirty="0"/>
          </a:p>
        </p:txBody>
      </p:sp>
      <p:sp>
        <p:nvSpPr>
          <p:cNvPr id="4" name="Footer Placeholder 3"/>
          <p:cNvSpPr>
            <a:spLocks noGrp="1"/>
          </p:cNvSpPr>
          <p:nvPr>
            <p:ph type="ftr" sz="quarter" idx="11"/>
          </p:nvPr>
        </p:nvSpPr>
        <p:spPr/>
        <p:txBody>
          <a:bodyPr/>
          <a:lstStyle/>
          <a:p>
            <a:r>
              <a:rPr lang="en-US"/>
              <a:t>Knud Schulz  april 2018</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85A8CD01-E7A0-4800-9B2B-FE5D21B92728}" type="datetime1">
              <a:rPr lang="en-US" smtClean="0"/>
              <a:t>4/3/2018</a:t>
            </a:fld>
            <a:endParaRPr lang="en-US" dirty="0"/>
          </a:p>
        </p:txBody>
      </p:sp>
      <p:sp>
        <p:nvSpPr>
          <p:cNvPr id="5" name="Footer Placeholder 4"/>
          <p:cNvSpPr>
            <a:spLocks noGrp="1"/>
          </p:cNvSpPr>
          <p:nvPr>
            <p:ph type="ftr" sz="quarter" idx="11"/>
          </p:nvPr>
        </p:nvSpPr>
        <p:spPr/>
        <p:txBody>
          <a:bodyPr/>
          <a:lstStyle/>
          <a:p>
            <a:r>
              <a:rPr lang="en-US"/>
              <a:t>Knud Schulz  april 2018</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a-DK"/>
              <a:t>Klik for at redigere i master</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C2C49FBA-CB5D-45AF-883D-565685EC5B1B}" type="datetime1">
              <a:rPr lang="en-US" smtClean="0"/>
              <a:t>4/3/2018</a:t>
            </a:fld>
            <a:endParaRPr lang="en-US" dirty="0"/>
          </a:p>
        </p:txBody>
      </p:sp>
      <p:sp>
        <p:nvSpPr>
          <p:cNvPr id="5" name="Footer Placeholder 4"/>
          <p:cNvSpPr>
            <a:spLocks noGrp="1"/>
          </p:cNvSpPr>
          <p:nvPr>
            <p:ph type="ftr" sz="quarter" idx="11"/>
          </p:nvPr>
        </p:nvSpPr>
        <p:spPr/>
        <p:txBody>
          <a:bodyPr/>
          <a:lstStyle/>
          <a:p>
            <a:r>
              <a:rPr lang="en-US"/>
              <a:t>Knud Schulz  april 2018</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el, indholdsobjekt og tekst">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4"/>
            <a:ext cx="10972800" cy="1139825"/>
          </a:xfrm>
        </p:spPr>
        <p:txBody>
          <a:bodyPr/>
          <a:lstStyle/>
          <a:p>
            <a:r>
              <a:rPr lang="da-DK"/>
              <a:t>Klik for at redigere titeltypografi i masteren</a:t>
            </a:r>
          </a:p>
        </p:txBody>
      </p:sp>
      <p:sp>
        <p:nvSpPr>
          <p:cNvPr id="3" name="Pladsholder til indhold 2"/>
          <p:cNvSpPr>
            <a:spLocks noGrp="1"/>
          </p:cNvSpPr>
          <p:nvPr>
            <p:ph sz="half" idx="1"/>
          </p:nvPr>
        </p:nvSpPr>
        <p:spPr>
          <a:xfrm>
            <a:off x="609600" y="1600201"/>
            <a:ext cx="5384800" cy="4530725"/>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197600" y="1600201"/>
            <a:ext cx="5384800" cy="4530725"/>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Rectangle 12"/>
          <p:cNvSpPr>
            <a:spLocks noGrp="1" noChangeArrowheads="1"/>
          </p:cNvSpPr>
          <p:nvPr>
            <p:ph type="dt" sz="half" idx="10"/>
          </p:nvPr>
        </p:nvSpPr>
        <p:spPr>
          <a:ln/>
        </p:spPr>
        <p:txBody>
          <a:bodyPr/>
          <a:lstStyle>
            <a:lvl1pPr>
              <a:defRPr/>
            </a:lvl1pPr>
          </a:lstStyle>
          <a:p>
            <a:pPr>
              <a:defRPr/>
            </a:pPr>
            <a:fld id="{04E4233B-ADD2-4798-B5B9-AF416400BC12}" type="datetime1">
              <a:rPr lang="en-US" smtClean="0"/>
              <a:t>4/3/2018</a:t>
            </a:fld>
            <a:endParaRPr lang="da-DK"/>
          </a:p>
        </p:txBody>
      </p:sp>
      <p:sp>
        <p:nvSpPr>
          <p:cNvPr id="6" name="Rectangle 13"/>
          <p:cNvSpPr>
            <a:spLocks noGrp="1" noChangeArrowheads="1"/>
          </p:cNvSpPr>
          <p:nvPr>
            <p:ph type="ftr" sz="quarter" idx="11"/>
          </p:nvPr>
        </p:nvSpPr>
        <p:spPr>
          <a:ln/>
        </p:spPr>
        <p:txBody>
          <a:bodyPr/>
          <a:lstStyle>
            <a:lvl1pPr>
              <a:defRPr/>
            </a:lvl1pPr>
          </a:lstStyle>
          <a:p>
            <a:pPr>
              <a:defRPr/>
            </a:pPr>
            <a:r>
              <a:rPr lang="de-DE"/>
              <a:t>Knud Schulz  april 2018</a:t>
            </a:r>
            <a:endParaRPr lang="da-DK"/>
          </a:p>
        </p:txBody>
      </p:sp>
      <p:sp>
        <p:nvSpPr>
          <p:cNvPr id="7" name="Rectangle 14"/>
          <p:cNvSpPr>
            <a:spLocks noGrp="1" noChangeArrowheads="1"/>
          </p:cNvSpPr>
          <p:nvPr>
            <p:ph type="sldNum" sz="quarter" idx="12"/>
          </p:nvPr>
        </p:nvSpPr>
        <p:spPr>
          <a:ln/>
        </p:spPr>
        <p:txBody>
          <a:bodyPr/>
          <a:lstStyle>
            <a:lvl1pPr>
              <a:defRPr/>
            </a:lvl1pPr>
          </a:lstStyle>
          <a:p>
            <a:pPr>
              <a:defRPr/>
            </a:pPr>
            <a:fld id="{6A905134-F052-4267-8B2E-A5B83092B92F}" type="slidenum">
              <a:rPr lang="da-DK"/>
              <a:pPr>
                <a:defRPr/>
              </a:pPr>
              <a:t>‹nr.›</a:t>
            </a:fld>
            <a:endParaRPr lang="da-DK"/>
          </a:p>
        </p:txBody>
      </p:sp>
    </p:spTree>
    <p:extLst>
      <p:ext uri="{BB962C8B-B14F-4D97-AF65-F5344CB8AC3E}">
        <p14:creationId xmlns:p14="http://schemas.microsoft.com/office/powerpoint/2010/main" val="29286350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el, to indholdsobjekter og teks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p>
            <a:r>
              <a:rPr lang="da-DK"/>
              <a:t>Klik for at redigere titeltypografi i masteren</a:t>
            </a:r>
          </a:p>
        </p:txBody>
      </p:sp>
      <p:sp>
        <p:nvSpPr>
          <p:cNvPr id="3" name="Pladsholder til indhold 2"/>
          <p:cNvSpPr>
            <a:spLocks noGrp="1"/>
          </p:cNvSpPr>
          <p:nvPr>
            <p:ph sz="quarter" idx="1"/>
          </p:nvPr>
        </p:nvSpPr>
        <p:spPr>
          <a:xfrm>
            <a:off x="609600" y="1600200"/>
            <a:ext cx="5384800" cy="2185988"/>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quarter" idx="2"/>
          </p:nvPr>
        </p:nvSpPr>
        <p:spPr>
          <a:xfrm>
            <a:off x="609600" y="3938589"/>
            <a:ext cx="5384800" cy="2187575"/>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half" idx="3"/>
          </p:nvPr>
        </p:nvSpPr>
        <p:spPr>
          <a:xfrm>
            <a:off x="6197600" y="1600201"/>
            <a:ext cx="5384800" cy="4525963"/>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6" name="Rectangle 4"/>
          <p:cNvSpPr>
            <a:spLocks noGrp="1" noChangeArrowheads="1"/>
          </p:cNvSpPr>
          <p:nvPr>
            <p:ph type="dt" sz="half" idx="10"/>
          </p:nvPr>
        </p:nvSpPr>
        <p:spPr>
          <a:ln/>
        </p:spPr>
        <p:txBody>
          <a:bodyPr/>
          <a:lstStyle>
            <a:lvl1pPr>
              <a:defRPr/>
            </a:lvl1pPr>
          </a:lstStyle>
          <a:p>
            <a:pPr>
              <a:defRPr/>
            </a:pPr>
            <a:fld id="{F5504AD8-33F1-47A5-BFDF-52FCE1EAD208}" type="datetime1">
              <a:rPr lang="en-US" smtClean="0"/>
              <a:t>4/3/2018</a:t>
            </a:fld>
            <a:endParaRPr lang="da-DK"/>
          </a:p>
        </p:txBody>
      </p:sp>
      <p:sp>
        <p:nvSpPr>
          <p:cNvPr id="7" name="Rectangle 5"/>
          <p:cNvSpPr>
            <a:spLocks noGrp="1" noChangeArrowheads="1"/>
          </p:cNvSpPr>
          <p:nvPr>
            <p:ph type="ftr" sz="quarter" idx="11"/>
          </p:nvPr>
        </p:nvSpPr>
        <p:spPr>
          <a:ln/>
        </p:spPr>
        <p:txBody>
          <a:bodyPr/>
          <a:lstStyle>
            <a:lvl1pPr>
              <a:defRPr/>
            </a:lvl1pPr>
          </a:lstStyle>
          <a:p>
            <a:pPr>
              <a:defRPr/>
            </a:pPr>
            <a:r>
              <a:rPr lang="da-DK"/>
              <a:t>Knud Schulz  april 2018</a:t>
            </a:r>
          </a:p>
        </p:txBody>
      </p:sp>
      <p:sp>
        <p:nvSpPr>
          <p:cNvPr id="8" name="Rectangle 6"/>
          <p:cNvSpPr>
            <a:spLocks noGrp="1" noChangeArrowheads="1"/>
          </p:cNvSpPr>
          <p:nvPr>
            <p:ph type="sldNum" sz="quarter" idx="12"/>
          </p:nvPr>
        </p:nvSpPr>
        <p:spPr>
          <a:ln/>
        </p:spPr>
        <p:txBody>
          <a:bodyPr/>
          <a:lstStyle>
            <a:lvl1pPr>
              <a:defRPr/>
            </a:lvl1pPr>
          </a:lstStyle>
          <a:p>
            <a:pPr>
              <a:defRPr/>
            </a:pPr>
            <a:fld id="{AD8007A9-9DCA-4ADC-9567-414FF5F054BC}" type="slidenum">
              <a:rPr lang="da-DK"/>
              <a:pPr>
                <a:defRPr/>
              </a:pPr>
              <a:t>‹nr.›</a:t>
            </a:fld>
            <a:endParaRPr lang="da-DK"/>
          </a:p>
        </p:txBody>
      </p:sp>
    </p:spTree>
    <p:extLst>
      <p:ext uri="{BB962C8B-B14F-4D97-AF65-F5344CB8AC3E}">
        <p14:creationId xmlns:p14="http://schemas.microsoft.com/office/powerpoint/2010/main" val="309620672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DAA439D7-314A-471D-8770-EDCC94553AF2}" type="datetime1">
              <a:rPr lang="en-US" smtClean="0"/>
              <a:t>4/3/2018</a:t>
            </a:fld>
            <a:endParaRPr lang="en-US" dirty="0"/>
          </a:p>
        </p:txBody>
      </p:sp>
      <p:sp>
        <p:nvSpPr>
          <p:cNvPr id="5" name="Footer Placeholder 4"/>
          <p:cNvSpPr>
            <a:spLocks noGrp="1"/>
          </p:cNvSpPr>
          <p:nvPr>
            <p:ph type="ftr" sz="quarter" idx="11"/>
          </p:nvPr>
        </p:nvSpPr>
        <p:spPr/>
        <p:txBody>
          <a:bodyPr/>
          <a:lstStyle/>
          <a:p>
            <a:r>
              <a:rPr lang="en-US"/>
              <a:t>Knud Schulz  april 2018</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Indholdsobjekt">
    <p:spTree>
      <p:nvGrpSpPr>
        <p:cNvPr id="1" name=""/>
        <p:cNvGrpSpPr/>
        <p:nvPr/>
      </p:nvGrpSpPr>
      <p:grpSpPr>
        <a:xfrm>
          <a:off x="0" y="0"/>
          <a:ext cx="0" cy="0"/>
          <a:chOff x="0" y="0"/>
          <a:chExt cx="0" cy="0"/>
        </a:xfrm>
      </p:grpSpPr>
      <p:sp>
        <p:nvSpPr>
          <p:cNvPr id="2" name="Pladsholder til indhold 1"/>
          <p:cNvSpPr>
            <a:spLocks noGrp="1"/>
          </p:cNvSpPr>
          <p:nvPr>
            <p:ph/>
          </p:nvPr>
        </p:nvSpPr>
        <p:spPr>
          <a:xfrm>
            <a:off x="609600" y="274639"/>
            <a:ext cx="10972800" cy="5851525"/>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3" name="Rectangle 4"/>
          <p:cNvSpPr>
            <a:spLocks noGrp="1" noChangeArrowheads="1"/>
          </p:cNvSpPr>
          <p:nvPr>
            <p:ph type="dt" sz="half" idx="10"/>
          </p:nvPr>
        </p:nvSpPr>
        <p:spPr>
          <a:ln/>
        </p:spPr>
        <p:txBody>
          <a:bodyPr/>
          <a:lstStyle>
            <a:lvl1pPr>
              <a:defRPr/>
            </a:lvl1pPr>
          </a:lstStyle>
          <a:p>
            <a:pPr>
              <a:defRPr/>
            </a:pPr>
            <a:fld id="{05D78F10-B5FC-4DC6-8F6B-55E1D29F46DB}" type="datetime1">
              <a:rPr lang="en-US" smtClean="0"/>
              <a:t>4/3/2018</a:t>
            </a:fld>
            <a:endParaRPr lang="da-DK"/>
          </a:p>
        </p:txBody>
      </p:sp>
      <p:sp>
        <p:nvSpPr>
          <p:cNvPr id="4" name="Rectangle 5"/>
          <p:cNvSpPr>
            <a:spLocks noGrp="1" noChangeArrowheads="1"/>
          </p:cNvSpPr>
          <p:nvPr>
            <p:ph type="ftr" sz="quarter" idx="11"/>
          </p:nvPr>
        </p:nvSpPr>
        <p:spPr>
          <a:ln/>
        </p:spPr>
        <p:txBody>
          <a:bodyPr/>
          <a:lstStyle>
            <a:lvl1pPr>
              <a:defRPr/>
            </a:lvl1pPr>
          </a:lstStyle>
          <a:p>
            <a:pPr>
              <a:defRPr/>
            </a:pPr>
            <a:r>
              <a:rPr lang="da-DK"/>
              <a:t>Knud Schulz  april 2018</a:t>
            </a:r>
          </a:p>
        </p:txBody>
      </p:sp>
      <p:sp>
        <p:nvSpPr>
          <p:cNvPr id="5" name="Rectangle 6"/>
          <p:cNvSpPr>
            <a:spLocks noGrp="1" noChangeArrowheads="1"/>
          </p:cNvSpPr>
          <p:nvPr>
            <p:ph type="sldNum" sz="quarter" idx="12"/>
          </p:nvPr>
        </p:nvSpPr>
        <p:spPr>
          <a:ln/>
        </p:spPr>
        <p:txBody>
          <a:bodyPr/>
          <a:lstStyle>
            <a:lvl1pPr>
              <a:defRPr/>
            </a:lvl1pPr>
          </a:lstStyle>
          <a:p>
            <a:pPr>
              <a:defRPr/>
            </a:pPr>
            <a:fld id="{0789CEF3-2ECF-4324-8D78-2D9820C35A2A}" type="slidenum">
              <a:rPr lang="da-DK"/>
              <a:pPr>
                <a:defRPr/>
              </a:pPr>
              <a:t>‹nr.›</a:t>
            </a:fld>
            <a:endParaRPr lang="da-DK"/>
          </a:p>
        </p:txBody>
      </p:sp>
    </p:spTree>
    <p:extLst>
      <p:ext uri="{BB962C8B-B14F-4D97-AF65-F5344CB8AC3E}">
        <p14:creationId xmlns:p14="http://schemas.microsoft.com/office/powerpoint/2010/main" val="2474671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4"/>
            <a:ext cx="10972800" cy="1139825"/>
          </a:xfrm>
        </p:spPr>
        <p:txBody>
          <a:bodyPr/>
          <a:lstStyle/>
          <a:p>
            <a:r>
              <a:rPr lang="da-DK"/>
              <a:t>Klik for at redigere i master</a:t>
            </a:r>
          </a:p>
        </p:txBody>
      </p:sp>
      <p:sp>
        <p:nvSpPr>
          <p:cNvPr id="3" name="Pladsholder til tekst 2"/>
          <p:cNvSpPr>
            <a:spLocks noGrp="1"/>
          </p:cNvSpPr>
          <p:nvPr>
            <p:ph type="body" sz="half" idx="1"/>
          </p:nvPr>
        </p:nvSpPr>
        <p:spPr>
          <a:xfrm>
            <a:off x="609600" y="1600201"/>
            <a:ext cx="5384800" cy="4530725"/>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30725"/>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a:xfrm>
            <a:off x="609600" y="6248400"/>
            <a:ext cx="2844800" cy="457200"/>
          </a:xfrm>
        </p:spPr>
        <p:txBody>
          <a:bodyPr/>
          <a:lstStyle>
            <a:lvl1pPr>
              <a:defRPr/>
            </a:lvl1pPr>
          </a:lstStyle>
          <a:p>
            <a:fld id="{C75EEC77-CF8E-470D-A7E2-34C639697763}" type="datetime1">
              <a:rPr lang="en-US" altLang="da-DK" smtClean="0"/>
              <a:t>4/3/2018</a:t>
            </a:fld>
            <a:endParaRPr lang="da-DK" altLang="da-DK"/>
          </a:p>
        </p:txBody>
      </p:sp>
      <p:sp>
        <p:nvSpPr>
          <p:cNvPr id="6" name="Pladsholder til sidefod 5"/>
          <p:cNvSpPr>
            <a:spLocks noGrp="1"/>
          </p:cNvSpPr>
          <p:nvPr>
            <p:ph type="ftr" sz="quarter" idx="11"/>
          </p:nvPr>
        </p:nvSpPr>
        <p:spPr>
          <a:xfrm>
            <a:off x="4165600" y="6248400"/>
            <a:ext cx="3860800" cy="457200"/>
          </a:xfrm>
        </p:spPr>
        <p:txBody>
          <a:bodyPr/>
          <a:lstStyle>
            <a:lvl1pPr>
              <a:defRPr/>
            </a:lvl1pPr>
          </a:lstStyle>
          <a:p>
            <a:r>
              <a:rPr lang="da-DK" altLang="da-DK"/>
              <a:t>Knud Schulz  april 2018</a:t>
            </a:r>
          </a:p>
        </p:txBody>
      </p:sp>
      <p:sp>
        <p:nvSpPr>
          <p:cNvPr id="7" name="Pladsholder til slidenummer 6"/>
          <p:cNvSpPr>
            <a:spLocks noGrp="1"/>
          </p:cNvSpPr>
          <p:nvPr>
            <p:ph type="sldNum" sz="quarter" idx="12"/>
          </p:nvPr>
        </p:nvSpPr>
        <p:spPr>
          <a:xfrm>
            <a:off x="8737600" y="6248400"/>
            <a:ext cx="2844800" cy="457200"/>
          </a:xfrm>
        </p:spPr>
        <p:txBody>
          <a:bodyPr/>
          <a:lstStyle>
            <a:lvl1pPr>
              <a:defRPr/>
            </a:lvl1pPr>
          </a:lstStyle>
          <a:p>
            <a:fld id="{52ECC7E4-3102-49A0-9EDD-3A7D7ABA09B0}" type="slidenum">
              <a:rPr lang="da-DK" altLang="da-DK"/>
              <a:pPr/>
              <a:t>‹nr.›</a:t>
            </a:fld>
            <a:endParaRPr lang="da-DK" altLang="da-DK"/>
          </a:p>
        </p:txBody>
      </p:sp>
    </p:spTree>
    <p:extLst>
      <p:ext uri="{BB962C8B-B14F-4D97-AF65-F5344CB8AC3E}">
        <p14:creationId xmlns:p14="http://schemas.microsoft.com/office/powerpoint/2010/main" val="3099649492"/>
      </p:ext>
    </p:extLst>
  </p:cSld>
  <p:clrMapOvr>
    <a:masterClrMapping/>
  </p:clrMapOvr>
  <p:transition spd="med" advTm="12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cSld name="Titel, tekst og 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4"/>
            <a:ext cx="10972800" cy="1139825"/>
          </a:xfrm>
        </p:spPr>
        <p:txBody>
          <a:bodyPr/>
          <a:lstStyle/>
          <a:p>
            <a:r>
              <a:rPr lang="da-DK"/>
              <a:t>Klik for at redigere i master</a:t>
            </a:r>
          </a:p>
        </p:txBody>
      </p:sp>
      <p:sp>
        <p:nvSpPr>
          <p:cNvPr id="3" name="Pladsholder til tekst 2"/>
          <p:cNvSpPr>
            <a:spLocks noGrp="1"/>
          </p:cNvSpPr>
          <p:nvPr>
            <p:ph type="body" sz="half" idx="1"/>
          </p:nvPr>
        </p:nvSpPr>
        <p:spPr>
          <a:xfrm>
            <a:off x="609600" y="1600201"/>
            <a:ext cx="5384800" cy="4530725"/>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quarter" idx="2"/>
          </p:nvPr>
        </p:nvSpPr>
        <p:spPr>
          <a:xfrm>
            <a:off x="6197600" y="1600201"/>
            <a:ext cx="5384800" cy="2189163"/>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indhold 4"/>
          <p:cNvSpPr>
            <a:spLocks noGrp="1"/>
          </p:cNvSpPr>
          <p:nvPr>
            <p:ph sz="quarter" idx="3"/>
          </p:nvPr>
        </p:nvSpPr>
        <p:spPr>
          <a:xfrm>
            <a:off x="6197600" y="3941763"/>
            <a:ext cx="5384800" cy="2189162"/>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dato 5"/>
          <p:cNvSpPr>
            <a:spLocks noGrp="1"/>
          </p:cNvSpPr>
          <p:nvPr>
            <p:ph type="dt" sz="half" idx="10"/>
          </p:nvPr>
        </p:nvSpPr>
        <p:spPr>
          <a:xfrm>
            <a:off x="609600" y="6248400"/>
            <a:ext cx="2844800" cy="457200"/>
          </a:xfrm>
        </p:spPr>
        <p:txBody>
          <a:bodyPr/>
          <a:lstStyle>
            <a:lvl1pPr>
              <a:defRPr/>
            </a:lvl1pPr>
          </a:lstStyle>
          <a:p>
            <a:fld id="{C3FDD062-645F-496A-ABFF-45165180AB1C}" type="datetime1">
              <a:rPr lang="en-US" altLang="da-DK" smtClean="0"/>
              <a:t>4/3/2018</a:t>
            </a:fld>
            <a:endParaRPr lang="da-DK" altLang="da-DK"/>
          </a:p>
        </p:txBody>
      </p:sp>
      <p:sp>
        <p:nvSpPr>
          <p:cNvPr id="7" name="Pladsholder til sidefod 6"/>
          <p:cNvSpPr>
            <a:spLocks noGrp="1"/>
          </p:cNvSpPr>
          <p:nvPr>
            <p:ph type="ftr" sz="quarter" idx="11"/>
          </p:nvPr>
        </p:nvSpPr>
        <p:spPr>
          <a:xfrm>
            <a:off x="4165600" y="6248400"/>
            <a:ext cx="3860800" cy="457200"/>
          </a:xfrm>
        </p:spPr>
        <p:txBody>
          <a:bodyPr/>
          <a:lstStyle>
            <a:lvl1pPr>
              <a:defRPr/>
            </a:lvl1pPr>
          </a:lstStyle>
          <a:p>
            <a:r>
              <a:rPr lang="da-DK" altLang="da-DK"/>
              <a:t>Knud Schulz  april 2018</a:t>
            </a:r>
          </a:p>
        </p:txBody>
      </p:sp>
      <p:sp>
        <p:nvSpPr>
          <p:cNvPr id="8" name="Pladsholder til slidenummer 7"/>
          <p:cNvSpPr>
            <a:spLocks noGrp="1"/>
          </p:cNvSpPr>
          <p:nvPr>
            <p:ph type="sldNum" sz="quarter" idx="12"/>
          </p:nvPr>
        </p:nvSpPr>
        <p:spPr>
          <a:xfrm>
            <a:off x="8737600" y="6248400"/>
            <a:ext cx="2844800" cy="457200"/>
          </a:xfrm>
        </p:spPr>
        <p:txBody>
          <a:bodyPr/>
          <a:lstStyle>
            <a:lvl1pPr>
              <a:defRPr/>
            </a:lvl1pPr>
          </a:lstStyle>
          <a:p>
            <a:fld id="{E58DACA0-488C-4629-8378-7DCE96D4BBD5}" type="slidenum">
              <a:rPr lang="da-DK" altLang="da-DK"/>
              <a:pPr/>
              <a:t>‹nr.›</a:t>
            </a:fld>
            <a:endParaRPr lang="da-DK" altLang="da-DK"/>
          </a:p>
        </p:txBody>
      </p:sp>
    </p:spTree>
    <p:extLst>
      <p:ext uri="{BB962C8B-B14F-4D97-AF65-F5344CB8AC3E}">
        <p14:creationId xmlns:p14="http://schemas.microsoft.com/office/powerpoint/2010/main" val="943161261"/>
      </p:ext>
    </p:extLst>
  </p:cSld>
  <p:clrMapOvr>
    <a:masterClrMapping/>
  </p:clrMapOvr>
  <p:transition spd="med" advTm="12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itel og fire indholdsobjekter">
    <p:spTree>
      <p:nvGrpSpPr>
        <p:cNvPr id="1" name=""/>
        <p:cNvGrpSpPr/>
        <p:nvPr/>
      </p:nvGrpSpPr>
      <p:grpSpPr>
        <a:xfrm>
          <a:off x="0" y="0"/>
          <a:ext cx="0" cy="0"/>
          <a:chOff x="0" y="0"/>
          <a:chExt cx="0" cy="0"/>
        </a:xfrm>
      </p:grpSpPr>
      <p:sp>
        <p:nvSpPr>
          <p:cNvPr id="2" name="Titel 1"/>
          <p:cNvSpPr>
            <a:spLocks noGrp="1"/>
          </p:cNvSpPr>
          <p:nvPr>
            <p:ph type="title" sz="quarter"/>
          </p:nvPr>
        </p:nvSpPr>
        <p:spPr>
          <a:xfrm>
            <a:off x="609600" y="274638"/>
            <a:ext cx="10972800" cy="1143000"/>
          </a:xfrm>
        </p:spPr>
        <p:txBody>
          <a:bodyPr/>
          <a:lstStyle/>
          <a:p>
            <a:r>
              <a:rPr lang="da-DK"/>
              <a:t>Klik for at redigere titeltypografi i masteren</a:t>
            </a:r>
          </a:p>
        </p:txBody>
      </p:sp>
      <p:sp>
        <p:nvSpPr>
          <p:cNvPr id="3" name="Pladsholder til indhold 2"/>
          <p:cNvSpPr>
            <a:spLocks noGrp="1"/>
          </p:cNvSpPr>
          <p:nvPr>
            <p:ph sz="quarter" idx="1"/>
          </p:nvPr>
        </p:nvSpPr>
        <p:spPr>
          <a:xfrm>
            <a:off x="609600" y="1600200"/>
            <a:ext cx="5384800" cy="2185988"/>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quarter" idx="2"/>
          </p:nvPr>
        </p:nvSpPr>
        <p:spPr>
          <a:xfrm>
            <a:off x="6197600" y="1600200"/>
            <a:ext cx="5384800" cy="2185988"/>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indhold 4"/>
          <p:cNvSpPr>
            <a:spLocks noGrp="1"/>
          </p:cNvSpPr>
          <p:nvPr>
            <p:ph sz="quarter" idx="3"/>
          </p:nvPr>
        </p:nvSpPr>
        <p:spPr>
          <a:xfrm>
            <a:off x="609600" y="3938593"/>
            <a:ext cx="5384800" cy="2187575"/>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indhold 5"/>
          <p:cNvSpPr>
            <a:spLocks noGrp="1"/>
          </p:cNvSpPr>
          <p:nvPr>
            <p:ph sz="quarter" idx="4"/>
          </p:nvPr>
        </p:nvSpPr>
        <p:spPr>
          <a:xfrm>
            <a:off x="6197600" y="3938593"/>
            <a:ext cx="5384800" cy="2187575"/>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da-DK"/>
          </a:p>
        </p:txBody>
      </p:sp>
      <p:sp>
        <p:nvSpPr>
          <p:cNvPr id="8" name="Rectangle 5"/>
          <p:cNvSpPr>
            <a:spLocks noGrp="1" noChangeArrowheads="1"/>
          </p:cNvSpPr>
          <p:nvPr>
            <p:ph type="ftr" sz="quarter" idx="11"/>
          </p:nvPr>
        </p:nvSpPr>
        <p:spPr>
          <a:ln/>
        </p:spPr>
        <p:txBody>
          <a:bodyPr/>
          <a:lstStyle>
            <a:lvl1pPr>
              <a:defRPr/>
            </a:lvl1pPr>
          </a:lstStyle>
          <a:p>
            <a:pPr>
              <a:defRPr/>
            </a:pPr>
            <a:endParaRPr lang="da-DK"/>
          </a:p>
        </p:txBody>
      </p:sp>
      <p:sp>
        <p:nvSpPr>
          <p:cNvPr id="9" name="Rectangle 6"/>
          <p:cNvSpPr>
            <a:spLocks noGrp="1" noChangeArrowheads="1"/>
          </p:cNvSpPr>
          <p:nvPr>
            <p:ph type="sldNum" sz="quarter" idx="12"/>
          </p:nvPr>
        </p:nvSpPr>
        <p:spPr>
          <a:ln/>
        </p:spPr>
        <p:txBody>
          <a:bodyPr/>
          <a:lstStyle>
            <a:lvl1pPr>
              <a:defRPr/>
            </a:lvl1pPr>
          </a:lstStyle>
          <a:p>
            <a:pPr>
              <a:defRPr/>
            </a:pPr>
            <a:fld id="{B30E4E04-6766-4FD7-91D5-3A03A672316F}" type="slidenum">
              <a:rPr lang="da-DK"/>
              <a:pPr>
                <a:defRPr/>
              </a:pPr>
              <a:t>‹nr.›</a:t>
            </a:fld>
            <a:endParaRPr lang="da-DK"/>
          </a:p>
        </p:txBody>
      </p:sp>
    </p:spTree>
    <p:extLst>
      <p:ext uri="{BB962C8B-B14F-4D97-AF65-F5344CB8AC3E}">
        <p14:creationId xmlns:p14="http://schemas.microsoft.com/office/powerpoint/2010/main" val="2245020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da-DK"/>
              <a:t>Klik for at redigere i master</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en-US" dirty="0"/>
          </a:p>
        </p:txBody>
      </p:sp>
      <p:sp>
        <p:nvSpPr>
          <p:cNvPr id="4" name="Date Placeholder 3"/>
          <p:cNvSpPr>
            <a:spLocks noGrp="1"/>
          </p:cNvSpPr>
          <p:nvPr>
            <p:ph type="dt" sz="half" idx="10"/>
          </p:nvPr>
        </p:nvSpPr>
        <p:spPr/>
        <p:txBody>
          <a:bodyPr/>
          <a:lstStyle/>
          <a:p>
            <a:fld id="{4A1701D3-78C1-4381-A079-86FA1C03F917}" type="datetime1">
              <a:rPr lang="en-US" smtClean="0"/>
              <a:t>4/3/2018</a:t>
            </a:fld>
            <a:endParaRPr lang="en-US" dirty="0"/>
          </a:p>
        </p:txBody>
      </p:sp>
      <p:sp>
        <p:nvSpPr>
          <p:cNvPr id="5" name="Footer Placeholder 4"/>
          <p:cNvSpPr>
            <a:spLocks noGrp="1"/>
          </p:cNvSpPr>
          <p:nvPr>
            <p:ph type="ftr" sz="quarter" idx="11"/>
          </p:nvPr>
        </p:nvSpPr>
        <p:spPr/>
        <p:txBody>
          <a:bodyPr/>
          <a:lstStyle/>
          <a:p>
            <a:r>
              <a:rPr lang="en-US"/>
              <a:t>Knud Schulz  april 2018</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8160E5AB-B854-467A-951F-AB1D707DEF2E}" type="datetime1">
              <a:rPr lang="en-US" smtClean="0"/>
              <a:t>4/3/2018</a:t>
            </a:fld>
            <a:endParaRPr lang="en-US" dirty="0"/>
          </a:p>
        </p:txBody>
      </p:sp>
      <p:sp>
        <p:nvSpPr>
          <p:cNvPr id="6" name="Footer Placeholder 5"/>
          <p:cNvSpPr>
            <a:spLocks noGrp="1"/>
          </p:cNvSpPr>
          <p:nvPr>
            <p:ph type="ftr" sz="quarter" idx="11"/>
          </p:nvPr>
        </p:nvSpPr>
        <p:spPr/>
        <p:txBody>
          <a:bodyPr/>
          <a:lstStyle/>
          <a:p>
            <a:r>
              <a:rPr lang="en-US"/>
              <a:t>Knud Schulz  april 2018</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a-DK"/>
              <a:t>Klik for at redigere i master</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Content Placeholder 3"/>
          <p:cNvSpPr>
            <a:spLocks noGrp="1"/>
          </p:cNvSpPr>
          <p:nvPr>
            <p:ph sz="half" idx="2"/>
          </p:nvPr>
        </p:nvSpPr>
        <p:spPr>
          <a:xfrm>
            <a:off x="1120000" y="2505075"/>
            <a:ext cx="5025216"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da-DK"/>
              <a:t>Klik for at redigere i master</a:t>
            </a:r>
          </a:p>
        </p:txBody>
      </p:sp>
      <p:sp>
        <p:nvSpPr>
          <p:cNvPr id="6" name="Content Placeholder 5"/>
          <p:cNvSpPr>
            <a:spLocks noGrp="1"/>
          </p:cNvSpPr>
          <p:nvPr>
            <p:ph sz="quarter" idx="4"/>
          </p:nvPr>
        </p:nvSpPr>
        <p:spPr>
          <a:xfrm>
            <a:off x="6319840" y="2505075"/>
            <a:ext cx="503554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8C80E3DB-52E6-4B17-8EA9-C9EBAC14D5EF}" type="datetime1">
              <a:rPr lang="en-US" smtClean="0"/>
              <a:t>4/3/2018</a:t>
            </a:fld>
            <a:endParaRPr lang="en-US" dirty="0"/>
          </a:p>
        </p:txBody>
      </p:sp>
      <p:sp>
        <p:nvSpPr>
          <p:cNvPr id="8" name="Footer Placeholder 7"/>
          <p:cNvSpPr>
            <a:spLocks noGrp="1"/>
          </p:cNvSpPr>
          <p:nvPr>
            <p:ph type="ftr" sz="quarter" idx="11"/>
          </p:nvPr>
        </p:nvSpPr>
        <p:spPr/>
        <p:txBody>
          <a:bodyPr/>
          <a:lstStyle/>
          <a:p>
            <a:r>
              <a:rPr lang="en-US"/>
              <a:t>Knud Schulz  april 2018</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3134DC06-A444-4518-B98F-230A5986D20F}" type="datetime1">
              <a:rPr lang="en-US" smtClean="0"/>
              <a:t>4/3/2018</a:t>
            </a:fld>
            <a:endParaRPr lang="en-US" dirty="0"/>
          </a:p>
        </p:txBody>
      </p:sp>
      <p:sp>
        <p:nvSpPr>
          <p:cNvPr id="4" name="Footer Placeholder 3"/>
          <p:cNvSpPr>
            <a:spLocks noGrp="1"/>
          </p:cNvSpPr>
          <p:nvPr>
            <p:ph type="ftr" sz="quarter" idx="11"/>
          </p:nvPr>
        </p:nvSpPr>
        <p:spPr/>
        <p:txBody>
          <a:bodyPr/>
          <a:lstStyle/>
          <a:p>
            <a:r>
              <a:rPr lang="en-US"/>
              <a:t>Knud Schulz  april 2018</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48B71-DEB6-4887-861A-0524929674A4}" type="datetime1">
              <a:rPr lang="en-US" smtClean="0"/>
              <a:t>4/3/2018</a:t>
            </a:fld>
            <a:endParaRPr lang="en-US" dirty="0"/>
          </a:p>
        </p:txBody>
      </p:sp>
      <p:sp>
        <p:nvSpPr>
          <p:cNvPr id="3" name="Footer Placeholder 2"/>
          <p:cNvSpPr>
            <a:spLocks noGrp="1"/>
          </p:cNvSpPr>
          <p:nvPr>
            <p:ph type="ftr" sz="quarter" idx="11"/>
          </p:nvPr>
        </p:nvSpPr>
        <p:spPr/>
        <p:txBody>
          <a:bodyPr/>
          <a:lstStyle/>
          <a:p>
            <a:r>
              <a:rPr lang="en-US"/>
              <a:t>Knud Schulz  april 2018</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i master</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Date Placeholder 4"/>
          <p:cNvSpPr>
            <a:spLocks noGrp="1"/>
          </p:cNvSpPr>
          <p:nvPr>
            <p:ph type="dt" sz="half" idx="10"/>
          </p:nvPr>
        </p:nvSpPr>
        <p:spPr/>
        <p:txBody>
          <a:bodyPr/>
          <a:lstStyle/>
          <a:p>
            <a:fld id="{ADAB3038-606D-42E7-A0CA-9594334213CC}" type="datetime1">
              <a:rPr lang="en-US" smtClean="0"/>
              <a:t>4/3/2018</a:t>
            </a:fld>
            <a:endParaRPr lang="en-US" dirty="0"/>
          </a:p>
        </p:txBody>
      </p:sp>
      <p:sp>
        <p:nvSpPr>
          <p:cNvPr id="6" name="Footer Placeholder 5"/>
          <p:cNvSpPr>
            <a:spLocks noGrp="1"/>
          </p:cNvSpPr>
          <p:nvPr>
            <p:ph type="ftr" sz="quarter" idx="11"/>
          </p:nvPr>
        </p:nvSpPr>
        <p:spPr/>
        <p:txBody>
          <a:bodyPr/>
          <a:lstStyle/>
          <a:p>
            <a:r>
              <a:rPr lang="en-US"/>
              <a:t>Knud Schulz  april 2018</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i master</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Date Placeholder 4"/>
          <p:cNvSpPr>
            <a:spLocks noGrp="1"/>
          </p:cNvSpPr>
          <p:nvPr>
            <p:ph type="dt" sz="half" idx="10"/>
          </p:nvPr>
        </p:nvSpPr>
        <p:spPr/>
        <p:txBody>
          <a:bodyPr/>
          <a:lstStyle/>
          <a:p>
            <a:fld id="{190E95DC-965B-4A11-95B3-77AC3D83E211}" type="datetime1">
              <a:rPr lang="en-US" smtClean="0"/>
              <a:t>4/3/2018</a:t>
            </a:fld>
            <a:endParaRPr lang="en-US" dirty="0"/>
          </a:p>
        </p:txBody>
      </p:sp>
      <p:sp>
        <p:nvSpPr>
          <p:cNvPr id="6" name="Footer Placeholder 5"/>
          <p:cNvSpPr>
            <a:spLocks noGrp="1"/>
          </p:cNvSpPr>
          <p:nvPr>
            <p:ph type="ftr" sz="quarter" idx="11"/>
          </p:nvPr>
        </p:nvSpPr>
        <p:spPr/>
        <p:txBody>
          <a:bodyPr/>
          <a:lstStyle/>
          <a:p>
            <a:r>
              <a:rPr lang="en-US"/>
              <a:t>Knud Schulz  april 2018</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FD61E41-2105-473A-951D-9EB58DF757D0}" type="datetime1">
              <a:rPr lang="en-US" smtClean="0"/>
              <a:t>4/3/2018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a:t>Knud Schulz  april 2018</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 id="2147483671" r:id="rId19"/>
    <p:sldLayoutId id="2147483672" r:id="rId20"/>
    <p:sldLayoutId id="2147483675" r:id="rId21"/>
    <p:sldLayoutId id="2147483676" r:id="rId22"/>
    <p:sldLayoutId id="2147483677" r:id="rId23"/>
  </p:sldLayoutIdLst>
  <p:transition spd="slow">
    <p:push dir="u"/>
  </p:transition>
  <p:hf hd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7.jpeg"/><Relationship Id="rId7"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4.xml"/><Relationship Id="rId5" Type="http://schemas.openxmlformats.org/officeDocument/2006/relationships/image" Target="../media/image77.jpeg"/><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4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5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5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4.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slideshare.net/KnudSchulz" TargetMode="External"/><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571343" y="4967217"/>
            <a:ext cx="11338343" cy="2226106"/>
          </a:xfrm>
        </p:spPr>
        <p:txBody>
          <a:bodyPr>
            <a:noAutofit/>
          </a:bodyPr>
          <a:lstStyle/>
          <a:p>
            <a:pPr algn="l"/>
            <a:r>
              <a:rPr lang="da-DK" sz="5400" b="1" dirty="0">
                <a:effectLst/>
              </a:rPr>
              <a:t>Fra deltagelse til ejerskab</a:t>
            </a:r>
            <a:br>
              <a:rPr lang="da-DK" sz="5400" b="1" dirty="0">
                <a:effectLst/>
              </a:rPr>
            </a:br>
            <a:r>
              <a:rPr lang="da-DK" sz="4000" b="1" dirty="0">
                <a:effectLst/>
              </a:rPr>
              <a:t>Eksempler fra processerne i Aarhus med </a:t>
            </a:r>
            <a:br>
              <a:rPr lang="da-DK" sz="4000" b="1" dirty="0">
                <a:effectLst/>
              </a:rPr>
            </a:br>
            <a:r>
              <a:rPr lang="da-DK" sz="4000" b="1" dirty="0">
                <a:effectLst/>
              </a:rPr>
              <a:t>etableringen af  Dokk1 i Aarhus.</a:t>
            </a:r>
            <a:endParaRPr lang="da-DK" sz="4400" dirty="0"/>
          </a:p>
        </p:txBody>
      </p:sp>
      <p:sp>
        <p:nvSpPr>
          <p:cNvPr id="5" name="Undertitel 4"/>
          <p:cNvSpPr>
            <a:spLocks noGrp="1"/>
          </p:cNvSpPr>
          <p:nvPr>
            <p:ph type="subTitle" idx="1"/>
          </p:nvPr>
        </p:nvSpPr>
        <p:spPr>
          <a:xfrm>
            <a:off x="7927453" y="1264258"/>
            <a:ext cx="3982233" cy="3599984"/>
          </a:xfrm>
        </p:spPr>
        <p:txBody>
          <a:bodyPr>
            <a:normAutofit lnSpcReduction="10000"/>
          </a:bodyPr>
          <a:lstStyle/>
          <a:p>
            <a:endParaRPr lang="da-DK" dirty="0"/>
          </a:p>
          <a:p>
            <a:endParaRPr lang="da-DK" dirty="0"/>
          </a:p>
          <a:p>
            <a:r>
              <a:rPr lang="da-DK" dirty="0"/>
              <a:t>Opstarts konference ”Nye rammer for Folketinget”</a:t>
            </a:r>
          </a:p>
          <a:p>
            <a:r>
              <a:rPr lang="da-DK" dirty="0"/>
              <a:t>Knud Schulz</a:t>
            </a:r>
          </a:p>
          <a:p>
            <a:r>
              <a:rPr lang="da-DK" dirty="0"/>
              <a:t>4. April 2018</a:t>
            </a:r>
          </a:p>
        </p:txBody>
      </p:sp>
      <p:pic>
        <p:nvPicPr>
          <p:cNvPr id="6" name="Picture 2" descr="M:\Borgerservice-Biblioteker\Hovedbiblioteket\Dokk1 - Mediebibliotek (foto, video og grafik)\Foto\2015\Eksterne fotografer\Adam Mørk\Adam Mørk - Billeder fra bogen om Dokk1\dokk1_lowres\23_040_Dokk1_004_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9200" y="110680"/>
            <a:ext cx="7137936" cy="4858493"/>
          </a:xfrm>
          <a:prstGeom prst="rect">
            <a:avLst/>
          </a:prstGeom>
          <a:noFill/>
        </p:spPr>
      </p:pic>
    </p:spTree>
    <p:extLst>
      <p:ext uri="{BB962C8B-B14F-4D97-AF65-F5344CB8AC3E}">
        <p14:creationId xmlns:p14="http://schemas.microsoft.com/office/powerpoint/2010/main" val="393576866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01515"/>
            <a:ext cx="10515600" cy="1325563"/>
          </a:xfrm>
        </p:spPr>
        <p:txBody>
          <a:bodyPr>
            <a:normAutofit/>
          </a:bodyPr>
          <a:lstStyle/>
          <a:p>
            <a:r>
              <a:rPr lang="da-DK" dirty="0"/>
              <a:t>Programmer – Det første år</a:t>
            </a:r>
          </a:p>
        </p:txBody>
      </p:sp>
      <p:sp>
        <p:nvSpPr>
          <p:cNvPr id="3" name="Pladsholder til indhold 2"/>
          <p:cNvSpPr>
            <a:spLocks noGrp="1"/>
          </p:cNvSpPr>
          <p:nvPr>
            <p:ph idx="1"/>
          </p:nvPr>
        </p:nvSpPr>
        <p:spPr>
          <a:xfrm>
            <a:off x="659027" y="1825624"/>
            <a:ext cx="10694773" cy="4530725"/>
          </a:xfrm>
        </p:spPr>
        <p:txBody>
          <a:bodyPr>
            <a:normAutofit lnSpcReduction="10000"/>
          </a:bodyPr>
          <a:lstStyle/>
          <a:p>
            <a:r>
              <a:rPr lang="da-DK" sz="3600" b="1" dirty="0"/>
              <a:t>Mere end 2000 program aktiviteter det første år</a:t>
            </a:r>
          </a:p>
          <a:p>
            <a:r>
              <a:rPr lang="da-DK" sz="3600" b="1" dirty="0" err="1"/>
              <a:t>Inclusive</a:t>
            </a:r>
            <a:r>
              <a:rPr lang="da-DK" sz="3600" b="1" dirty="0"/>
              <a:t> events, festivaller and stand </a:t>
            </a:r>
            <a:r>
              <a:rPr lang="da-DK" sz="3600" b="1" dirty="0" err="1"/>
              <a:t>alone</a:t>
            </a:r>
            <a:r>
              <a:rPr lang="da-DK" sz="3600" b="1" dirty="0"/>
              <a:t> programmer</a:t>
            </a:r>
          </a:p>
          <a:p>
            <a:r>
              <a:rPr lang="da-DK" sz="3600" b="1" dirty="0"/>
              <a:t>10 % er produceret af partnere uden involvering af bibliotekets medarbejdere</a:t>
            </a:r>
          </a:p>
          <a:p>
            <a:r>
              <a:rPr lang="da-DK" sz="3600" b="1" dirty="0"/>
              <a:t>50 % i fælleskab mellem partnere og medarbejdere</a:t>
            </a:r>
          </a:p>
          <a:p>
            <a:r>
              <a:rPr lang="da-DK" sz="3600" b="1" dirty="0"/>
              <a:t>40 % medarbejdere</a:t>
            </a:r>
          </a:p>
          <a:p>
            <a:pPr marL="0" indent="0">
              <a:buNone/>
            </a:pPr>
            <a:r>
              <a:rPr lang="da-DK" sz="3200" b="1" dirty="0"/>
              <a:t> </a:t>
            </a:r>
            <a:endParaRPr lang="da-DK" b="1" dirty="0"/>
          </a:p>
        </p:txBody>
      </p:sp>
      <p:sp>
        <p:nvSpPr>
          <p:cNvPr id="6" name="Tekstboks 10"/>
          <p:cNvSpPr txBox="1"/>
          <p:nvPr/>
        </p:nvSpPr>
        <p:spPr>
          <a:xfrm>
            <a:off x="474458" y="3325143"/>
            <a:ext cx="11063909" cy="584775"/>
          </a:xfrm>
          <a:prstGeom prst="rect">
            <a:avLst/>
          </a:prstGeom>
          <a:solidFill>
            <a:srgbClr val="FFFF00"/>
          </a:solidFill>
          <a:ln>
            <a:solidFill>
              <a:srgbClr val="FFFF00"/>
            </a:solidFill>
          </a:ln>
          <a:scene3d>
            <a:camera prst="orthographicFront">
              <a:rot lat="0" lon="0" rev="1800000"/>
            </a:camera>
            <a:lightRig rig="threePt" dir="t"/>
          </a:scene3d>
        </p:spPr>
        <p:txBody>
          <a:bodyPr wrap="square" rtlCol="0">
            <a:spAutoFit/>
          </a:bodyPr>
          <a:lstStyle/>
          <a:p>
            <a:r>
              <a:rPr lang="en-US" sz="3200" b="1" dirty="0">
                <a:solidFill>
                  <a:schemeClr val="bg1"/>
                </a:solidFill>
              </a:rPr>
              <a:t>Mere end 130 </a:t>
            </a:r>
            <a:r>
              <a:rPr lang="en-US" sz="3200" b="1" dirty="0" err="1">
                <a:solidFill>
                  <a:schemeClr val="bg1"/>
                </a:solidFill>
              </a:rPr>
              <a:t>partnere</a:t>
            </a:r>
            <a:r>
              <a:rPr lang="en-US" sz="3200" b="1" dirty="0">
                <a:solidFill>
                  <a:schemeClr val="bg1"/>
                </a:solidFill>
              </a:rPr>
              <a:t> </a:t>
            </a:r>
            <a:r>
              <a:rPr lang="en-US" sz="3200" b="1" dirty="0" err="1">
                <a:solidFill>
                  <a:schemeClr val="bg1"/>
                </a:solidFill>
              </a:rPr>
              <a:t>er</a:t>
            </a:r>
            <a:r>
              <a:rPr lang="en-US" sz="3200" b="1" dirty="0">
                <a:solidFill>
                  <a:schemeClr val="bg1"/>
                </a:solidFill>
              </a:rPr>
              <a:t> </a:t>
            </a:r>
            <a:r>
              <a:rPr lang="en-US" sz="3200" b="1" dirty="0" err="1">
                <a:solidFill>
                  <a:schemeClr val="bg1"/>
                </a:solidFill>
              </a:rPr>
              <a:t>en</a:t>
            </a:r>
            <a:r>
              <a:rPr lang="en-US" sz="3200" b="1" dirty="0">
                <a:solidFill>
                  <a:schemeClr val="bg1"/>
                </a:solidFill>
              </a:rPr>
              <a:t> del </a:t>
            </a:r>
            <a:r>
              <a:rPr lang="en-US" sz="3200" b="1" dirty="0" err="1">
                <a:solidFill>
                  <a:schemeClr val="bg1"/>
                </a:solidFill>
              </a:rPr>
              <a:t>af</a:t>
            </a:r>
            <a:r>
              <a:rPr lang="en-US" sz="3200" b="1" dirty="0">
                <a:solidFill>
                  <a:schemeClr val="bg1"/>
                </a:solidFill>
              </a:rPr>
              <a:t> Dokk1 </a:t>
            </a:r>
            <a:r>
              <a:rPr lang="en-US" sz="3200" b="1" dirty="0" err="1">
                <a:solidFill>
                  <a:schemeClr val="bg1"/>
                </a:solidFill>
              </a:rPr>
              <a:t>aktivititeterne</a:t>
            </a:r>
            <a:r>
              <a:rPr lang="en-US" sz="3200" b="1" dirty="0">
                <a:solidFill>
                  <a:schemeClr val="bg1"/>
                </a:solidFill>
              </a:rPr>
              <a:t> nu</a:t>
            </a:r>
          </a:p>
        </p:txBody>
      </p:sp>
      <p:sp>
        <p:nvSpPr>
          <p:cNvPr id="4" name="Pladsholder til sidefod 3"/>
          <p:cNvSpPr>
            <a:spLocks noGrp="1"/>
          </p:cNvSpPr>
          <p:nvPr>
            <p:ph type="ftr" sz="quarter" idx="11"/>
          </p:nvPr>
        </p:nvSpPr>
        <p:spPr/>
        <p:txBody>
          <a:bodyPr/>
          <a:lstStyle/>
          <a:p>
            <a:r>
              <a:rPr lang="nl-NL"/>
              <a:t>Knud Schulz  Aarhus september 2017</a:t>
            </a:r>
            <a:endParaRPr lang="en-US" dirty="0"/>
          </a:p>
        </p:txBody>
      </p:sp>
      <p:sp>
        <p:nvSpPr>
          <p:cNvPr id="5" name="Pladsholder til slidenummer 4"/>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24535697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459396"/>
            <a:ext cx="10515600" cy="1325563"/>
          </a:xfrm>
        </p:spPr>
        <p:txBody>
          <a:bodyPr>
            <a:normAutofit fontScale="90000"/>
          </a:bodyPr>
          <a:lstStyle/>
          <a:p>
            <a:r>
              <a:rPr lang="da-DK" dirty="0"/>
              <a:t>En demokrati institution skal skabes med en demokratisk tilblivelses historie</a:t>
            </a:r>
          </a:p>
        </p:txBody>
      </p:sp>
      <p:sp>
        <p:nvSpPr>
          <p:cNvPr id="4" name="Pladsholder til sidefod 3"/>
          <p:cNvSpPr>
            <a:spLocks noGrp="1"/>
          </p:cNvSpPr>
          <p:nvPr>
            <p:ph type="ftr" sz="quarter" idx="11"/>
          </p:nvPr>
        </p:nvSpPr>
        <p:spPr/>
        <p:txBody>
          <a:bodyPr/>
          <a:lstStyle/>
          <a:p>
            <a:r>
              <a:rPr lang="en-US"/>
              <a:t>Knud Schulz  april 2018</a:t>
            </a:r>
            <a:endParaRPr lang="en-US" dirty="0"/>
          </a:p>
        </p:txBody>
      </p:sp>
      <p:sp>
        <p:nvSpPr>
          <p:cNvPr id="5" name="Pladsholder til slidenummer 4"/>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289574556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Pladsholder til sidefod 5"/>
          <p:cNvSpPr>
            <a:spLocks noGrp="1"/>
          </p:cNvSpPr>
          <p:nvPr>
            <p:ph type="ftr" sz="quarter" idx="11"/>
          </p:nvPr>
        </p:nvSpPr>
        <p:spPr/>
        <p:txBody>
          <a:bodyPr/>
          <a:lstStyle/>
          <a:p>
            <a:r>
              <a:rPr lang="da-DK" altLang="da-DK"/>
              <a:t>Knud Schulz  april 2018</a:t>
            </a:r>
          </a:p>
        </p:txBody>
      </p:sp>
      <p:sp>
        <p:nvSpPr>
          <p:cNvPr id="703490" name="Rectangle 2"/>
          <p:cNvSpPr>
            <a:spLocks noGrp="1" noChangeArrowheads="1"/>
          </p:cNvSpPr>
          <p:nvPr>
            <p:ph type="title"/>
          </p:nvPr>
        </p:nvSpPr>
        <p:spPr/>
        <p:txBody>
          <a:bodyPr>
            <a:normAutofit fontScale="90000"/>
          </a:bodyPr>
          <a:lstStyle/>
          <a:p>
            <a:r>
              <a:rPr lang="da-DK" altLang="da-DK" dirty="0"/>
              <a:t>Forvandlingsrum – Transformation Lab 2002 - 2013</a:t>
            </a:r>
          </a:p>
        </p:txBody>
      </p:sp>
      <p:sp>
        <p:nvSpPr>
          <p:cNvPr id="703492" name="Rectangle 4"/>
          <p:cNvSpPr>
            <a:spLocks noGrp="1" noChangeArrowheads="1"/>
          </p:cNvSpPr>
          <p:nvPr>
            <p:ph type="body" sz="half" idx="2"/>
          </p:nvPr>
        </p:nvSpPr>
        <p:spPr>
          <a:xfrm>
            <a:off x="4984954" y="1600201"/>
            <a:ext cx="7010747" cy="4841772"/>
          </a:xfrm>
        </p:spPr>
        <p:txBody>
          <a:bodyPr>
            <a:noAutofit/>
          </a:bodyPr>
          <a:lstStyle/>
          <a:p>
            <a:r>
              <a:rPr lang="da-DK" altLang="da-DK" dirty="0"/>
              <a:t>Et modelrum for fysiske formidlingsformer</a:t>
            </a:r>
          </a:p>
          <a:p>
            <a:r>
              <a:rPr lang="da-DK" altLang="da-DK" dirty="0"/>
              <a:t>200 m2 i det gamle bibliotek</a:t>
            </a:r>
          </a:p>
          <a:p>
            <a:r>
              <a:rPr lang="da-DK" altLang="da-DK" dirty="0"/>
              <a:t>Afprøvning af hvordan bygning, medier, bruger og medarbejdere skal spille sammen </a:t>
            </a:r>
          </a:p>
          <a:p>
            <a:r>
              <a:rPr lang="da-DK" altLang="da-DK" dirty="0"/>
              <a:t>Hvordan kan bygningen </a:t>
            </a:r>
            <a:r>
              <a:rPr lang="da-DK" altLang="da-DK" dirty="0" err="1"/>
              <a:t>facilitere</a:t>
            </a:r>
            <a:r>
              <a:rPr lang="da-DK" altLang="da-DK" dirty="0"/>
              <a:t> og understøtte anvendelsen</a:t>
            </a:r>
          </a:p>
          <a:p>
            <a:r>
              <a:rPr lang="da-DK" altLang="da-DK" dirty="0"/>
              <a:t>Partnere ISIS/AU, Arkitektskolen, SDU ”Innovation Lab”, diverse offentlige, private og foreningsbaserede organisationer – specialviden om indhold</a:t>
            </a:r>
          </a:p>
        </p:txBody>
      </p:sp>
      <p:pic>
        <p:nvPicPr>
          <p:cNvPr id="703493" name="Picture 5" descr="107_070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7802" y="1614793"/>
            <a:ext cx="3471987" cy="4628845"/>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slidenummer 1">
            <a:extLst>
              <a:ext uri="{FF2B5EF4-FFF2-40B4-BE49-F238E27FC236}">
                <a16:creationId xmlns:a16="http://schemas.microsoft.com/office/drawing/2014/main" xmlns="" id="{5CCD7BA3-AE2E-422E-AB5F-DCDD864BC0DC}"/>
              </a:ext>
            </a:extLst>
          </p:cNvPr>
          <p:cNvSpPr>
            <a:spLocks noGrp="1"/>
          </p:cNvSpPr>
          <p:nvPr>
            <p:ph type="sldNum" sz="quarter" idx="12"/>
          </p:nvPr>
        </p:nvSpPr>
        <p:spPr/>
        <p:txBody>
          <a:bodyPr/>
          <a:lstStyle/>
          <a:p>
            <a:pPr>
              <a:defRPr/>
            </a:pPr>
            <a:fld id="{6A905134-F052-4267-8B2E-A5B83092B92F}" type="slidenum">
              <a:rPr lang="da-DK" smtClean="0"/>
              <a:pPr>
                <a:defRPr/>
              </a:pPr>
              <a:t>12</a:t>
            </a:fld>
            <a:endParaRPr lang="da-DK"/>
          </a:p>
        </p:txBody>
      </p:sp>
    </p:spTree>
    <p:extLst>
      <p:ext uri="{BB962C8B-B14F-4D97-AF65-F5344CB8AC3E}">
        <p14:creationId xmlns:p14="http://schemas.microsoft.com/office/powerpoint/2010/main" val="3701771057"/>
      </p:ext>
    </p:extLst>
  </p:cSld>
  <p:clrMapOvr>
    <a:masterClrMapping/>
  </p:clrMapOvr>
  <p:transition spd="slow" advTm="1200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03490"/>
                                        </p:tgtEl>
                                        <p:attrNameLst>
                                          <p:attrName>style.visibility</p:attrName>
                                        </p:attrNameLst>
                                      </p:cBhvr>
                                      <p:to>
                                        <p:strVal val="visible"/>
                                      </p:to>
                                    </p:set>
                                    <p:animEffect transition="in" filter="fade">
                                      <p:cBhvr>
                                        <p:cTn id="7" dur="2000"/>
                                        <p:tgtEl>
                                          <p:spTgt spid="7034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3492">
                                            <p:txEl>
                                              <p:pRg st="0" end="0"/>
                                            </p:txEl>
                                          </p:spTgt>
                                        </p:tgtEl>
                                        <p:attrNameLst>
                                          <p:attrName>style.visibility</p:attrName>
                                        </p:attrNameLst>
                                      </p:cBhvr>
                                      <p:to>
                                        <p:strVal val="visible"/>
                                      </p:to>
                                    </p:set>
                                    <p:animEffect transition="in" filter="wipe(left)">
                                      <p:cBhvr>
                                        <p:cTn id="12" dur="500"/>
                                        <p:tgtEl>
                                          <p:spTgt spid="70349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03492">
                                            <p:txEl>
                                              <p:pRg st="1" end="1"/>
                                            </p:txEl>
                                          </p:spTgt>
                                        </p:tgtEl>
                                        <p:attrNameLst>
                                          <p:attrName>style.visibility</p:attrName>
                                        </p:attrNameLst>
                                      </p:cBhvr>
                                      <p:to>
                                        <p:strVal val="visible"/>
                                      </p:to>
                                    </p:set>
                                    <p:animEffect transition="in" filter="wipe(left)">
                                      <p:cBhvr>
                                        <p:cTn id="17" dur="500"/>
                                        <p:tgtEl>
                                          <p:spTgt spid="70349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03492">
                                            <p:txEl>
                                              <p:pRg st="2" end="2"/>
                                            </p:txEl>
                                          </p:spTgt>
                                        </p:tgtEl>
                                        <p:attrNameLst>
                                          <p:attrName>style.visibility</p:attrName>
                                        </p:attrNameLst>
                                      </p:cBhvr>
                                      <p:to>
                                        <p:strVal val="visible"/>
                                      </p:to>
                                    </p:set>
                                    <p:animEffect transition="in" filter="wipe(left)">
                                      <p:cBhvr>
                                        <p:cTn id="22" dur="500"/>
                                        <p:tgtEl>
                                          <p:spTgt spid="70349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03492">
                                            <p:txEl>
                                              <p:pRg st="3" end="3"/>
                                            </p:txEl>
                                          </p:spTgt>
                                        </p:tgtEl>
                                        <p:attrNameLst>
                                          <p:attrName>style.visibility</p:attrName>
                                        </p:attrNameLst>
                                      </p:cBhvr>
                                      <p:to>
                                        <p:strVal val="visible"/>
                                      </p:to>
                                    </p:set>
                                    <p:animEffect transition="in" filter="wipe(left)">
                                      <p:cBhvr>
                                        <p:cTn id="27" dur="500"/>
                                        <p:tgtEl>
                                          <p:spTgt spid="703492">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03492">
                                            <p:txEl>
                                              <p:pRg st="4" end="4"/>
                                            </p:txEl>
                                          </p:spTgt>
                                        </p:tgtEl>
                                        <p:attrNameLst>
                                          <p:attrName>style.visibility</p:attrName>
                                        </p:attrNameLst>
                                      </p:cBhvr>
                                      <p:to>
                                        <p:strVal val="visible"/>
                                      </p:to>
                                    </p:set>
                                    <p:animEffect transition="in" filter="wipe(left)">
                                      <p:cBhvr>
                                        <p:cTn id="32" dur="500"/>
                                        <p:tgtEl>
                                          <p:spTgt spid="7034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490" grpId="0"/>
      <p:bldP spid="70349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dsholder til sidefod 4"/>
          <p:cNvSpPr>
            <a:spLocks noGrp="1"/>
          </p:cNvSpPr>
          <p:nvPr>
            <p:ph type="ftr" sz="quarter" idx="11"/>
          </p:nvPr>
        </p:nvSpPr>
        <p:spPr/>
        <p:txBody>
          <a:bodyPr/>
          <a:lstStyle/>
          <a:p>
            <a:r>
              <a:rPr lang="da-DK" altLang="da-DK"/>
              <a:t>Knud Schulz  april 2018</a:t>
            </a:r>
          </a:p>
        </p:txBody>
      </p:sp>
      <p:sp>
        <p:nvSpPr>
          <p:cNvPr id="702466" name="Rectangle 2"/>
          <p:cNvSpPr>
            <a:spLocks noGrp="1" noChangeArrowheads="1"/>
          </p:cNvSpPr>
          <p:nvPr>
            <p:ph type="title"/>
          </p:nvPr>
        </p:nvSpPr>
        <p:spPr>
          <a:xfrm>
            <a:off x="688298" y="108745"/>
            <a:ext cx="10515600" cy="1325563"/>
          </a:xfrm>
        </p:spPr>
        <p:txBody>
          <a:bodyPr>
            <a:normAutofit fontScale="90000"/>
          </a:bodyPr>
          <a:lstStyle/>
          <a:p>
            <a:r>
              <a:rPr lang="da-DK" altLang="da-DK" dirty="0"/>
              <a:t>Projekter - mellem 40 og 50 projekter</a:t>
            </a:r>
          </a:p>
        </p:txBody>
      </p:sp>
      <p:sp>
        <p:nvSpPr>
          <p:cNvPr id="702467" name="Rectangle 3"/>
          <p:cNvSpPr>
            <a:spLocks noGrp="1" noChangeArrowheads="1"/>
          </p:cNvSpPr>
          <p:nvPr>
            <p:ph type="body" idx="1"/>
          </p:nvPr>
        </p:nvSpPr>
        <p:spPr>
          <a:xfrm>
            <a:off x="674688" y="1200152"/>
            <a:ext cx="8229600" cy="4530725"/>
          </a:xfrm>
        </p:spPr>
        <p:txBody>
          <a:bodyPr/>
          <a:lstStyle/>
          <a:p>
            <a:r>
              <a:rPr lang="da-DK" altLang="da-DK" dirty="0"/>
              <a:t>Forvandlingsrum/Transformation Lab </a:t>
            </a:r>
          </a:p>
          <a:p>
            <a:r>
              <a:rPr lang="da-DK" altLang="da-DK" dirty="0"/>
              <a:t>Det interaktive børnebibliotek </a:t>
            </a:r>
          </a:p>
          <a:p>
            <a:r>
              <a:rPr lang="da-DK" altLang="da-DK" dirty="0"/>
              <a:t>Young/</a:t>
            </a:r>
            <a:r>
              <a:rPr lang="da-DK" altLang="da-DK" dirty="0" err="1"/>
              <a:t>Mindspot</a:t>
            </a:r>
            <a:endParaRPr lang="da-DK" altLang="da-DK" dirty="0"/>
          </a:p>
          <a:p>
            <a:r>
              <a:rPr lang="da-DK" altLang="da-DK" dirty="0"/>
              <a:t>Slip brugerne løs</a:t>
            </a:r>
          </a:p>
        </p:txBody>
      </p:sp>
      <p:pic>
        <p:nvPicPr>
          <p:cNvPr id="702468" name="Picture 4" descr="tililu_1_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1" y="3573464"/>
            <a:ext cx="3851275" cy="306863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02469" name="Picture 5" descr="112_128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63975" y="3357564"/>
            <a:ext cx="3671888" cy="3311525"/>
          </a:xfrm>
          <a:prstGeom prst="rect">
            <a:avLst/>
          </a:prstGeom>
          <a:noFill/>
          <a:extLst>
            <a:ext uri="{909E8E84-426E-40DD-AFC4-6F175D3DCCD1}">
              <a14:hiddenFill xmlns:a14="http://schemas.microsoft.com/office/drawing/2010/main">
                <a:solidFill>
                  <a:srgbClr val="FFFFFF"/>
                </a:solidFill>
              </a14:hiddenFill>
            </a:ext>
          </a:extLst>
        </p:spPr>
      </p:pic>
      <p:pic>
        <p:nvPicPr>
          <p:cNvPr id="702470" name="Picture 6" descr="106_06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19963" y="3789364"/>
            <a:ext cx="3168650"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ladsholder til slidenummer 1">
            <a:extLst>
              <a:ext uri="{FF2B5EF4-FFF2-40B4-BE49-F238E27FC236}">
                <a16:creationId xmlns:a16="http://schemas.microsoft.com/office/drawing/2014/main" xmlns="" id="{50E53DC6-A140-47DE-B216-49E865CFB646}"/>
              </a:ext>
            </a:extLst>
          </p:cNvPr>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24118001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02467">
                                            <p:txEl>
                                              <p:pRg st="0" end="0"/>
                                            </p:txEl>
                                          </p:spTgt>
                                        </p:tgtEl>
                                        <p:attrNameLst>
                                          <p:attrName>style.visibility</p:attrName>
                                        </p:attrNameLst>
                                      </p:cBhvr>
                                      <p:to>
                                        <p:strVal val="visible"/>
                                      </p:to>
                                    </p:set>
                                    <p:anim calcmode="lin" valueType="num">
                                      <p:cBhvr additive="base">
                                        <p:cTn id="7" dur="500" fill="hold"/>
                                        <p:tgtEl>
                                          <p:spTgt spid="7024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024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02467">
                                            <p:txEl>
                                              <p:pRg st="1" end="1"/>
                                            </p:txEl>
                                          </p:spTgt>
                                        </p:tgtEl>
                                        <p:attrNameLst>
                                          <p:attrName>style.visibility</p:attrName>
                                        </p:attrNameLst>
                                      </p:cBhvr>
                                      <p:to>
                                        <p:strVal val="visible"/>
                                      </p:to>
                                    </p:set>
                                    <p:anim calcmode="lin" valueType="num">
                                      <p:cBhvr additive="base">
                                        <p:cTn id="13" dur="500" fill="hold"/>
                                        <p:tgtEl>
                                          <p:spTgt spid="7024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024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02468"/>
                                        </p:tgtEl>
                                        <p:attrNameLst>
                                          <p:attrName>style.visibility</p:attrName>
                                        </p:attrNameLst>
                                      </p:cBhvr>
                                      <p:to>
                                        <p:strVal val="visible"/>
                                      </p:to>
                                    </p:set>
                                    <p:anim calcmode="lin" valueType="num">
                                      <p:cBhvr additive="base">
                                        <p:cTn id="19" dur="500" fill="hold"/>
                                        <p:tgtEl>
                                          <p:spTgt spid="702468"/>
                                        </p:tgtEl>
                                        <p:attrNameLst>
                                          <p:attrName>ppt_x</p:attrName>
                                        </p:attrNameLst>
                                      </p:cBhvr>
                                      <p:tavLst>
                                        <p:tav tm="0">
                                          <p:val>
                                            <p:strVal val="#ppt_x"/>
                                          </p:val>
                                        </p:tav>
                                        <p:tav tm="100000">
                                          <p:val>
                                            <p:strVal val="#ppt_x"/>
                                          </p:val>
                                        </p:tav>
                                      </p:tavLst>
                                    </p:anim>
                                    <p:anim calcmode="lin" valueType="num">
                                      <p:cBhvr additive="base">
                                        <p:cTn id="20" dur="500" fill="hold"/>
                                        <p:tgtEl>
                                          <p:spTgt spid="70246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702469"/>
                                        </p:tgtEl>
                                        <p:attrNameLst>
                                          <p:attrName>style.visibility</p:attrName>
                                        </p:attrNameLst>
                                      </p:cBhvr>
                                      <p:to>
                                        <p:strVal val="visible"/>
                                      </p:to>
                                    </p:set>
                                    <p:anim calcmode="lin" valueType="num">
                                      <p:cBhvr additive="base">
                                        <p:cTn id="25" dur="500" fill="hold"/>
                                        <p:tgtEl>
                                          <p:spTgt spid="702469"/>
                                        </p:tgtEl>
                                        <p:attrNameLst>
                                          <p:attrName>ppt_x</p:attrName>
                                        </p:attrNameLst>
                                      </p:cBhvr>
                                      <p:tavLst>
                                        <p:tav tm="0">
                                          <p:val>
                                            <p:strVal val="0-#ppt_w/2"/>
                                          </p:val>
                                        </p:tav>
                                        <p:tav tm="100000">
                                          <p:val>
                                            <p:strVal val="#ppt_x"/>
                                          </p:val>
                                        </p:tav>
                                      </p:tavLst>
                                    </p:anim>
                                    <p:anim calcmode="lin" valueType="num">
                                      <p:cBhvr additive="base">
                                        <p:cTn id="26" dur="500" fill="hold"/>
                                        <p:tgtEl>
                                          <p:spTgt spid="70246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702467">
                                            <p:txEl>
                                              <p:pRg st="3" end="3"/>
                                            </p:txEl>
                                          </p:spTgt>
                                        </p:tgtEl>
                                        <p:attrNameLst>
                                          <p:attrName>style.visibility</p:attrName>
                                        </p:attrNameLst>
                                      </p:cBhvr>
                                      <p:to>
                                        <p:strVal val="visible"/>
                                      </p:to>
                                    </p:set>
                                    <p:anim calcmode="lin" valueType="num">
                                      <p:cBhvr additive="base">
                                        <p:cTn id="31" dur="500" fill="hold"/>
                                        <p:tgtEl>
                                          <p:spTgt spid="702467">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024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nodeType="clickEffect">
                                  <p:stCondLst>
                                    <p:cond delay="0"/>
                                  </p:stCondLst>
                                  <p:childTnLst>
                                    <p:set>
                                      <p:cBhvr>
                                        <p:cTn id="36" dur="1" fill="hold">
                                          <p:stCondLst>
                                            <p:cond delay="0"/>
                                          </p:stCondLst>
                                        </p:cTn>
                                        <p:tgtEl>
                                          <p:spTgt spid="702467">
                                            <p:txEl>
                                              <p:pRg st="2" end="2"/>
                                            </p:txEl>
                                          </p:spTgt>
                                        </p:tgtEl>
                                        <p:attrNameLst>
                                          <p:attrName>style.visibility</p:attrName>
                                        </p:attrNameLst>
                                      </p:cBhvr>
                                      <p:to>
                                        <p:strVal val="visible"/>
                                      </p:to>
                                    </p:set>
                                    <p:anim calcmode="lin" valueType="num">
                                      <p:cBhvr additive="base">
                                        <p:cTn id="37" dur="500" fill="hold"/>
                                        <p:tgtEl>
                                          <p:spTgt spid="702467">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7024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702470"/>
                                        </p:tgtEl>
                                        <p:attrNameLst>
                                          <p:attrName>style.visibility</p:attrName>
                                        </p:attrNameLst>
                                      </p:cBhvr>
                                      <p:to>
                                        <p:strVal val="visible"/>
                                      </p:to>
                                    </p:set>
                                    <p:anim calcmode="lin" valueType="num">
                                      <p:cBhvr additive="base">
                                        <p:cTn id="43" dur="500" fill="hold"/>
                                        <p:tgtEl>
                                          <p:spTgt spid="702470"/>
                                        </p:tgtEl>
                                        <p:attrNameLst>
                                          <p:attrName>ppt_x</p:attrName>
                                        </p:attrNameLst>
                                      </p:cBhvr>
                                      <p:tavLst>
                                        <p:tav tm="0">
                                          <p:val>
                                            <p:strVal val="1+#ppt_w/2"/>
                                          </p:val>
                                        </p:tav>
                                        <p:tav tm="100000">
                                          <p:val>
                                            <p:strVal val="#ppt_x"/>
                                          </p:val>
                                        </p:tav>
                                      </p:tavLst>
                                    </p:anim>
                                    <p:anim calcmode="lin" valueType="num">
                                      <p:cBhvr additive="base">
                                        <p:cTn id="44" dur="500" fill="hold"/>
                                        <p:tgtEl>
                                          <p:spTgt spid="7024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sidefod 4"/>
          <p:cNvSpPr>
            <a:spLocks noGrp="1"/>
          </p:cNvSpPr>
          <p:nvPr>
            <p:ph type="ftr" sz="quarter" idx="11"/>
          </p:nvPr>
        </p:nvSpPr>
        <p:spPr/>
        <p:txBody>
          <a:bodyPr/>
          <a:lstStyle/>
          <a:p>
            <a:r>
              <a:rPr lang="da-DK" altLang="da-DK"/>
              <a:t>Knud Schulz  april 2018</a:t>
            </a:r>
          </a:p>
        </p:txBody>
      </p:sp>
      <p:sp>
        <p:nvSpPr>
          <p:cNvPr id="704514" name="Rectangle 2"/>
          <p:cNvSpPr>
            <a:spLocks noGrp="1" noChangeArrowheads="1"/>
          </p:cNvSpPr>
          <p:nvPr>
            <p:ph type="title"/>
          </p:nvPr>
        </p:nvSpPr>
        <p:spPr/>
        <p:txBody>
          <a:bodyPr/>
          <a:lstStyle/>
          <a:p>
            <a:r>
              <a:rPr lang="da-DK" altLang="da-DK"/>
              <a:t>litteraturRUMMET</a:t>
            </a:r>
          </a:p>
        </p:txBody>
      </p:sp>
      <p:sp>
        <p:nvSpPr>
          <p:cNvPr id="704515" name="Rectangle 3"/>
          <p:cNvSpPr>
            <a:spLocks noGrp="1" noChangeArrowheads="1"/>
          </p:cNvSpPr>
          <p:nvPr>
            <p:ph type="body" idx="1"/>
          </p:nvPr>
        </p:nvSpPr>
        <p:spPr/>
        <p:txBody>
          <a:bodyPr/>
          <a:lstStyle/>
          <a:p>
            <a:endParaRPr lang="en-GB" altLang="da-DK"/>
          </a:p>
        </p:txBody>
      </p:sp>
      <p:pic>
        <p:nvPicPr>
          <p:cNvPr id="704516" name="Picture 4" descr="113_130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2314" y="1557339"/>
            <a:ext cx="5202237" cy="3902075"/>
          </a:xfrm>
          <a:prstGeom prst="rect">
            <a:avLst/>
          </a:prstGeom>
          <a:noFill/>
          <a:extLst>
            <a:ext uri="{909E8E84-426E-40DD-AFC4-6F175D3DCCD1}">
              <a14:hiddenFill xmlns:a14="http://schemas.microsoft.com/office/drawing/2010/main">
                <a:solidFill>
                  <a:srgbClr val="FFFFFF"/>
                </a:solidFill>
              </a14:hiddenFill>
            </a:ext>
          </a:extLst>
        </p:spPr>
      </p:pic>
      <p:pic>
        <p:nvPicPr>
          <p:cNvPr id="704517" name="Picture 5" descr="113_13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40014" y="1844676"/>
            <a:ext cx="5202237" cy="3902075"/>
          </a:xfrm>
          <a:prstGeom prst="rect">
            <a:avLst/>
          </a:prstGeom>
          <a:noFill/>
          <a:extLst>
            <a:ext uri="{909E8E84-426E-40DD-AFC4-6F175D3DCCD1}">
              <a14:hiddenFill xmlns:a14="http://schemas.microsoft.com/office/drawing/2010/main">
                <a:solidFill>
                  <a:srgbClr val="FFFFFF"/>
                </a:solidFill>
              </a14:hiddenFill>
            </a:ext>
          </a:extLst>
        </p:spPr>
      </p:pic>
      <p:pic>
        <p:nvPicPr>
          <p:cNvPr id="704518"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51314" y="1341439"/>
            <a:ext cx="3902075" cy="520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4519"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75275" y="1341438"/>
            <a:ext cx="39624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4520"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79876" y="1989138"/>
            <a:ext cx="5903913"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ladsholder til slidenummer 1">
            <a:extLst>
              <a:ext uri="{FF2B5EF4-FFF2-40B4-BE49-F238E27FC236}">
                <a16:creationId xmlns:a16="http://schemas.microsoft.com/office/drawing/2014/main" xmlns="" id="{3A76436F-557B-45FC-85C2-5F82ED3E00A6}"/>
              </a:ext>
            </a:extLst>
          </p:cNvPr>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10036139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04516"/>
                                        </p:tgtEl>
                                        <p:attrNameLst>
                                          <p:attrName>style.visibility</p:attrName>
                                        </p:attrNameLst>
                                      </p:cBhvr>
                                      <p:to>
                                        <p:strVal val="visible"/>
                                      </p:to>
                                    </p:set>
                                    <p:anim calcmode="lin" valueType="num">
                                      <p:cBhvr additive="base">
                                        <p:cTn id="7" dur="500" fill="hold"/>
                                        <p:tgtEl>
                                          <p:spTgt spid="704516"/>
                                        </p:tgtEl>
                                        <p:attrNameLst>
                                          <p:attrName>ppt_x</p:attrName>
                                        </p:attrNameLst>
                                      </p:cBhvr>
                                      <p:tavLst>
                                        <p:tav tm="0">
                                          <p:val>
                                            <p:strVal val="#ppt_x"/>
                                          </p:val>
                                        </p:tav>
                                        <p:tav tm="100000">
                                          <p:val>
                                            <p:strVal val="#ppt_x"/>
                                          </p:val>
                                        </p:tav>
                                      </p:tavLst>
                                    </p:anim>
                                    <p:anim calcmode="lin" valueType="num">
                                      <p:cBhvr additive="base">
                                        <p:cTn id="8" dur="500" fill="hold"/>
                                        <p:tgtEl>
                                          <p:spTgt spid="70451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04517"/>
                                        </p:tgtEl>
                                        <p:attrNameLst>
                                          <p:attrName>style.visibility</p:attrName>
                                        </p:attrNameLst>
                                      </p:cBhvr>
                                      <p:to>
                                        <p:strVal val="visible"/>
                                      </p:to>
                                    </p:set>
                                    <p:anim calcmode="lin" valueType="num">
                                      <p:cBhvr additive="base">
                                        <p:cTn id="13" dur="500" fill="hold"/>
                                        <p:tgtEl>
                                          <p:spTgt spid="704517"/>
                                        </p:tgtEl>
                                        <p:attrNameLst>
                                          <p:attrName>ppt_x</p:attrName>
                                        </p:attrNameLst>
                                      </p:cBhvr>
                                      <p:tavLst>
                                        <p:tav tm="0">
                                          <p:val>
                                            <p:strVal val="#ppt_x"/>
                                          </p:val>
                                        </p:tav>
                                        <p:tav tm="100000">
                                          <p:val>
                                            <p:strVal val="#ppt_x"/>
                                          </p:val>
                                        </p:tav>
                                      </p:tavLst>
                                    </p:anim>
                                    <p:anim calcmode="lin" valueType="num">
                                      <p:cBhvr additive="base">
                                        <p:cTn id="14" dur="500" fill="hold"/>
                                        <p:tgtEl>
                                          <p:spTgt spid="70451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704518"/>
                                        </p:tgtEl>
                                        <p:attrNameLst>
                                          <p:attrName>style.visibility</p:attrName>
                                        </p:attrNameLst>
                                      </p:cBhvr>
                                      <p:to>
                                        <p:strVal val="visible"/>
                                      </p:to>
                                    </p:set>
                                    <p:anim calcmode="lin" valueType="num">
                                      <p:cBhvr>
                                        <p:cTn id="19" dur="500" fill="hold"/>
                                        <p:tgtEl>
                                          <p:spTgt spid="704518"/>
                                        </p:tgtEl>
                                        <p:attrNameLst>
                                          <p:attrName>ppt_w</p:attrName>
                                        </p:attrNameLst>
                                      </p:cBhvr>
                                      <p:tavLst>
                                        <p:tav tm="0">
                                          <p:val>
                                            <p:fltVal val="0"/>
                                          </p:val>
                                        </p:tav>
                                        <p:tav tm="100000">
                                          <p:val>
                                            <p:strVal val="#ppt_w"/>
                                          </p:val>
                                        </p:tav>
                                      </p:tavLst>
                                    </p:anim>
                                    <p:anim calcmode="lin" valueType="num">
                                      <p:cBhvr>
                                        <p:cTn id="20" dur="500" fill="hold"/>
                                        <p:tgtEl>
                                          <p:spTgt spid="704518"/>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704519"/>
                                        </p:tgtEl>
                                        <p:attrNameLst>
                                          <p:attrName>style.visibility</p:attrName>
                                        </p:attrNameLst>
                                      </p:cBhvr>
                                      <p:to>
                                        <p:strVal val="visible"/>
                                      </p:to>
                                    </p:set>
                                    <p:anim calcmode="lin" valueType="num">
                                      <p:cBhvr>
                                        <p:cTn id="25" dur="500" fill="hold"/>
                                        <p:tgtEl>
                                          <p:spTgt spid="704519"/>
                                        </p:tgtEl>
                                        <p:attrNameLst>
                                          <p:attrName>ppt_w</p:attrName>
                                        </p:attrNameLst>
                                      </p:cBhvr>
                                      <p:tavLst>
                                        <p:tav tm="0">
                                          <p:val>
                                            <p:fltVal val="0"/>
                                          </p:val>
                                        </p:tav>
                                        <p:tav tm="100000">
                                          <p:val>
                                            <p:strVal val="#ppt_w"/>
                                          </p:val>
                                        </p:tav>
                                      </p:tavLst>
                                    </p:anim>
                                    <p:anim calcmode="lin" valueType="num">
                                      <p:cBhvr>
                                        <p:cTn id="26" dur="500" fill="hold"/>
                                        <p:tgtEl>
                                          <p:spTgt spid="704519"/>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704520"/>
                                        </p:tgtEl>
                                        <p:attrNameLst>
                                          <p:attrName>style.visibility</p:attrName>
                                        </p:attrNameLst>
                                      </p:cBhvr>
                                      <p:to>
                                        <p:strVal val="visible"/>
                                      </p:to>
                                    </p:set>
                                    <p:anim calcmode="lin" valueType="num">
                                      <p:cBhvr>
                                        <p:cTn id="31" dur="500" fill="hold"/>
                                        <p:tgtEl>
                                          <p:spTgt spid="704520"/>
                                        </p:tgtEl>
                                        <p:attrNameLst>
                                          <p:attrName>ppt_w</p:attrName>
                                        </p:attrNameLst>
                                      </p:cBhvr>
                                      <p:tavLst>
                                        <p:tav tm="0">
                                          <p:val>
                                            <p:fltVal val="0"/>
                                          </p:val>
                                        </p:tav>
                                        <p:tav tm="100000">
                                          <p:val>
                                            <p:strVal val="#ppt_w"/>
                                          </p:val>
                                        </p:tav>
                                      </p:tavLst>
                                    </p:anim>
                                    <p:anim calcmode="lin" valueType="num">
                                      <p:cBhvr>
                                        <p:cTn id="32" dur="500" fill="hold"/>
                                        <p:tgtEl>
                                          <p:spTgt spid="7045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sidefod 4"/>
          <p:cNvSpPr>
            <a:spLocks noGrp="1"/>
          </p:cNvSpPr>
          <p:nvPr>
            <p:ph type="ftr" sz="quarter" idx="11"/>
          </p:nvPr>
        </p:nvSpPr>
        <p:spPr/>
        <p:txBody>
          <a:bodyPr/>
          <a:lstStyle/>
          <a:p>
            <a:r>
              <a:rPr lang="da-DK" altLang="da-DK"/>
              <a:t>Knud Schulz  april 2018</a:t>
            </a:r>
          </a:p>
        </p:txBody>
      </p:sp>
      <p:sp>
        <p:nvSpPr>
          <p:cNvPr id="705538" name="Rectangle 2"/>
          <p:cNvSpPr>
            <a:spLocks noGrp="1" noChangeArrowheads="1"/>
          </p:cNvSpPr>
          <p:nvPr>
            <p:ph type="title"/>
          </p:nvPr>
        </p:nvSpPr>
        <p:spPr/>
        <p:txBody>
          <a:bodyPr/>
          <a:lstStyle/>
          <a:p>
            <a:r>
              <a:rPr lang="da-DK" altLang="da-DK"/>
              <a:t>litteraturRUMMET</a:t>
            </a:r>
          </a:p>
        </p:txBody>
      </p:sp>
      <p:sp>
        <p:nvSpPr>
          <p:cNvPr id="705539" name="Rectangle 3"/>
          <p:cNvSpPr>
            <a:spLocks noGrp="1" noChangeArrowheads="1"/>
          </p:cNvSpPr>
          <p:nvPr>
            <p:ph type="body" idx="1"/>
          </p:nvPr>
        </p:nvSpPr>
        <p:spPr/>
        <p:txBody>
          <a:bodyPr/>
          <a:lstStyle/>
          <a:p>
            <a:endParaRPr lang="en-GB" altLang="da-DK"/>
          </a:p>
        </p:txBody>
      </p:sp>
      <p:pic>
        <p:nvPicPr>
          <p:cNvPr id="705540" name="Picture 4" descr="113_135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2314" y="1557339"/>
            <a:ext cx="5202237" cy="3902075"/>
          </a:xfrm>
          <a:prstGeom prst="rect">
            <a:avLst/>
          </a:prstGeom>
          <a:noFill/>
          <a:extLst>
            <a:ext uri="{909E8E84-426E-40DD-AFC4-6F175D3DCCD1}">
              <a14:hiddenFill xmlns:a14="http://schemas.microsoft.com/office/drawing/2010/main">
                <a:solidFill>
                  <a:srgbClr val="FFFFFF"/>
                </a:solidFill>
              </a14:hiddenFill>
            </a:ext>
          </a:extLst>
        </p:spPr>
      </p:pic>
      <p:pic>
        <p:nvPicPr>
          <p:cNvPr id="705541" name="Picture 5" descr="114_143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16500" y="2205039"/>
            <a:ext cx="5202238" cy="3902075"/>
          </a:xfrm>
          <a:prstGeom prst="rect">
            <a:avLst/>
          </a:prstGeom>
          <a:noFill/>
          <a:extLst>
            <a:ext uri="{909E8E84-426E-40DD-AFC4-6F175D3DCCD1}">
              <a14:hiddenFill xmlns:a14="http://schemas.microsoft.com/office/drawing/2010/main">
                <a:solidFill>
                  <a:srgbClr val="FFFFFF"/>
                </a:solidFill>
              </a14:hiddenFill>
            </a:ext>
          </a:extLst>
        </p:spPr>
      </p:pic>
      <p:pic>
        <p:nvPicPr>
          <p:cNvPr id="705542" name="Picture 6" descr="114_14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63750" y="1557339"/>
            <a:ext cx="3671888" cy="4554537"/>
          </a:xfrm>
          <a:prstGeom prst="rect">
            <a:avLst/>
          </a:prstGeom>
          <a:noFill/>
          <a:extLst>
            <a:ext uri="{909E8E84-426E-40DD-AFC4-6F175D3DCCD1}">
              <a14:hiddenFill xmlns:a14="http://schemas.microsoft.com/office/drawing/2010/main">
                <a:solidFill>
                  <a:srgbClr val="FFFFFF"/>
                </a:solidFill>
              </a14:hiddenFill>
            </a:ext>
          </a:extLst>
        </p:spPr>
      </p:pic>
      <p:pic>
        <p:nvPicPr>
          <p:cNvPr id="705543" name="Picture 7" descr="114_144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75050" y="1628776"/>
            <a:ext cx="5202238" cy="3902075"/>
          </a:xfrm>
          <a:prstGeom prst="rect">
            <a:avLst/>
          </a:prstGeom>
          <a:noFill/>
          <a:extLst>
            <a:ext uri="{909E8E84-426E-40DD-AFC4-6F175D3DCCD1}">
              <a14:hiddenFill xmlns:a14="http://schemas.microsoft.com/office/drawing/2010/main">
                <a:solidFill>
                  <a:srgbClr val="FFFFFF"/>
                </a:solidFill>
              </a14:hiddenFill>
            </a:ext>
          </a:extLst>
        </p:spPr>
      </p:pic>
      <p:pic>
        <p:nvPicPr>
          <p:cNvPr id="705544" name="Picture 8" descr="114_142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16276" y="1557338"/>
            <a:ext cx="5688013" cy="4608512"/>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slidenummer 1">
            <a:extLst>
              <a:ext uri="{FF2B5EF4-FFF2-40B4-BE49-F238E27FC236}">
                <a16:creationId xmlns:a16="http://schemas.microsoft.com/office/drawing/2014/main" xmlns="" id="{242F7253-5895-45A6-9CA1-7C1ADD485D89}"/>
              </a:ext>
            </a:extLst>
          </p:cNvPr>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2580011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05540"/>
                                        </p:tgtEl>
                                        <p:attrNameLst>
                                          <p:attrName>style.visibility</p:attrName>
                                        </p:attrNameLst>
                                      </p:cBhvr>
                                      <p:to>
                                        <p:strVal val="visible"/>
                                      </p:to>
                                    </p:set>
                                    <p:anim calcmode="lin" valueType="num">
                                      <p:cBhvr additive="base">
                                        <p:cTn id="7" dur="500" fill="hold"/>
                                        <p:tgtEl>
                                          <p:spTgt spid="705540"/>
                                        </p:tgtEl>
                                        <p:attrNameLst>
                                          <p:attrName>ppt_x</p:attrName>
                                        </p:attrNameLst>
                                      </p:cBhvr>
                                      <p:tavLst>
                                        <p:tav tm="0">
                                          <p:val>
                                            <p:strVal val="#ppt_x"/>
                                          </p:val>
                                        </p:tav>
                                        <p:tav tm="100000">
                                          <p:val>
                                            <p:strVal val="#ppt_x"/>
                                          </p:val>
                                        </p:tav>
                                      </p:tavLst>
                                    </p:anim>
                                    <p:anim calcmode="lin" valueType="num">
                                      <p:cBhvr additive="base">
                                        <p:cTn id="8" dur="500" fill="hold"/>
                                        <p:tgtEl>
                                          <p:spTgt spid="70554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705541"/>
                                        </p:tgtEl>
                                        <p:attrNameLst>
                                          <p:attrName>style.visibility</p:attrName>
                                        </p:attrNameLst>
                                      </p:cBhvr>
                                      <p:to>
                                        <p:strVal val="visible"/>
                                      </p:to>
                                    </p:set>
                                    <p:anim calcmode="lin" valueType="num">
                                      <p:cBhvr additive="base">
                                        <p:cTn id="13" dur="500" fill="hold"/>
                                        <p:tgtEl>
                                          <p:spTgt spid="705541"/>
                                        </p:tgtEl>
                                        <p:attrNameLst>
                                          <p:attrName>ppt_x</p:attrName>
                                        </p:attrNameLst>
                                      </p:cBhvr>
                                      <p:tavLst>
                                        <p:tav tm="0">
                                          <p:val>
                                            <p:strVal val="1+#ppt_w/2"/>
                                          </p:val>
                                        </p:tav>
                                        <p:tav tm="100000">
                                          <p:val>
                                            <p:strVal val="#ppt_x"/>
                                          </p:val>
                                        </p:tav>
                                      </p:tavLst>
                                    </p:anim>
                                    <p:anim calcmode="lin" valueType="num">
                                      <p:cBhvr additive="base">
                                        <p:cTn id="14" dur="500" fill="hold"/>
                                        <p:tgtEl>
                                          <p:spTgt spid="7055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705542"/>
                                        </p:tgtEl>
                                        <p:attrNameLst>
                                          <p:attrName>style.visibility</p:attrName>
                                        </p:attrNameLst>
                                      </p:cBhvr>
                                      <p:to>
                                        <p:strVal val="visible"/>
                                      </p:to>
                                    </p:set>
                                    <p:anim calcmode="lin" valueType="num">
                                      <p:cBhvr additive="base">
                                        <p:cTn id="19" dur="500" fill="hold"/>
                                        <p:tgtEl>
                                          <p:spTgt spid="705542"/>
                                        </p:tgtEl>
                                        <p:attrNameLst>
                                          <p:attrName>ppt_x</p:attrName>
                                        </p:attrNameLst>
                                      </p:cBhvr>
                                      <p:tavLst>
                                        <p:tav tm="0">
                                          <p:val>
                                            <p:strVal val="0-#ppt_w/2"/>
                                          </p:val>
                                        </p:tav>
                                        <p:tav tm="100000">
                                          <p:val>
                                            <p:strVal val="#ppt_x"/>
                                          </p:val>
                                        </p:tav>
                                      </p:tavLst>
                                    </p:anim>
                                    <p:anim calcmode="lin" valueType="num">
                                      <p:cBhvr additive="base">
                                        <p:cTn id="20" dur="500" fill="hold"/>
                                        <p:tgtEl>
                                          <p:spTgt spid="70554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705543"/>
                                        </p:tgtEl>
                                        <p:attrNameLst>
                                          <p:attrName>style.visibility</p:attrName>
                                        </p:attrNameLst>
                                      </p:cBhvr>
                                      <p:to>
                                        <p:strVal val="visible"/>
                                      </p:to>
                                    </p:set>
                                    <p:anim calcmode="lin" valueType="num">
                                      <p:cBhvr additive="base">
                                        <p:cTn id="25" dur="500" fill="hold"/>
                                        <p:tgtEl>
                                          <p:spTgt spid="705543"/>
                                        </p:tgtEl>
                                        <p:attrNameLst>
                                          <p:attrName>ppt_x</p:attrName>
                                        </p:attrNameLst>
                                      </p:cBhvr>
                                      <p:tavLst>
                                        <p:tav tm="0">
                                          <p:val>
                                            <p:strVal val="#ppt_x"/>
                                          </p:val>
                                        </p:tav>
                                        <p:tav tm="100000">
                                          <p:val>
                                            <p:strVal val="#ppt_x"/>
                                          </p:val>
                                        </p:tav>
                                      </p:tavLst>
                                    </p:anim>
                                    <p:anim calcmode="lin" valueType="num">
                                      <p:cBhvr additive="base">
                                        <p:cTn id="26" dur="500" fill="hold"/>
                                        <p:tgtEl>
                                          <p:spTgt spid="705543"/>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32" fill="hold" nodeType="clickEffect">
                                  <p:stCondLst>
                                    <p:cond delay="0"/>
                                  </p:stCondLst>
                                  <p:childTnLst>
                                    <p:set>
                                      <p:cBhvr>
                                        <p:cTn id="30" dur="1" fill="hold">
                                          <p:stCondLst>
                                            <p:cond delay="0"/>
                                          </p:stCondLst>
                                        </p:cTn>
                                        <p:tgtEl>
                                          <p:spTgt spid="705544"/>
                                        </p:tgtEl>
                                        <p:attrNameLst>
                                          <p:attrName>style.visibility</p:attrName>
                                        </p:attrNameLst>
                                      </p:cBhvr>
                                      <p:to>
                                        <p:strVal val="visible"/>
                                      </p:to>
                                    </p:set>
                                    <p:animEffect transition="in" filter="box(out)">
                                      <p:cBhvr>
                                        <p:cTn id="31" dur="500"/>
                                        <p:tgtEl>
                                          <p:spTgt spid="705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sidefod 5"/>
          <p:cNvSpPr>
            <a:spLocks noGrp="1"/>
          </p:cNvSpPr>
          <p:nvPr>
            <p:ph type="ftr" sz="quarter" idx="11"/>
          </p:nvPr>
        </p:nvSpPr>
        <p:spPr/>
        <p:txBody>
          <a:bodyPr/>
          <a:lstStyle/>
          <a:p>
            <a:r>
              <a:rPr lang="da-DK" altLang="da-DK"/>
              <a:t>Knud Schulz  april 2018</a:t>
            </a:r>
          </a:p>
        </p:txBody>
      </p:sp>
      <p:sp>
        <p:nvSpPr>
          <p:cNvPr id="707586" name="Rectangle 2"/>
          <p:cNvSpPr>
            <a:spLocks noGrp="1" noChangeArrowheads="1"/>
          </p:cNvSpPr>
          <p:nvPr>
            <p:ph type="title"/>
          </p:nvPr>
        </p:nvSpPr>
        <p:spPr>
          <a:xfrm>
            <a:off x="1981201" y="277814"/>
            <a:ext cx="6346825" cy="1139825"/>
          </a:xfrm>
        </p:spPr>
        <p:txBody>
          <a:bodyPr/>
          <a:lstStyle/>
          <a:p>
            <a:r>
              <a:rPr lang="da-DK" altLang="da-DK" sz="4000"/>
              <a:t>Robotterne</a:t>
            </a:r>
          </a:p>
        </p:txBody>
      </p:sp>
      <p:sp>
        <p:nvSpPr>
          <p:cNvPr id="707587" name="Rectangle 3"/>
          <p:cNvSpPr>
            <a:spLocks noGrp="1" noChangeArrowheads="1"/>
          </p:cNvSpPr>
          <p:nvPr>
            <p:ph type="body" sz="half" idx="1"/>
          </p:nvPr>
        </p:nvSpPr>
        <p:spPr/>
        <p:txBody>
          <a:bodyPr/>
          <a:lstStyle/>
          <a:p>
            <a:r>
              <a:rPr lang="da-DK" altLang="da-DK"/>
              <a:t>Blikfang</a:t>
            </a:r>
          </a:p>
          <a:p>
            <a:r>
              <a:rPr lang="da-DK" altLang="da-DK"/>
              <a:t>Socialinteraktion</a:t>
            </a:r>
          </a:p>
          <a:p>
            <a:r>
              <a:rPr lang="da-DK" altLang="da-DK"/>
              <a:t>Kommunikation i og udenfor rummet</a:t>
            </a:r>
          </a:p>
          <a:p>
            <a:r>
              <a:rPr lang="da-DK" altLang="da-DK"/>
              <a:t>Interaktivitet</a:t>
            </a:r>
          </a:p>
          <a:p>
            <a:r>
              <a:rPr lang="da-DK" altLang="da-DK"/>
              <a:t>Læring i kommunikation</a:t>
            </a:r>
          </a:p>
        </p:txBody>
      </p:sp>
      <p:pic>
        <p:nvPicPr>
          <p:cNvPr id="707588" name="Picture 4" descr="112_1274"/>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5951538" y="3321050"/>
            <a:ext cx="4716462" cy="3536950"/>
          </a:xfrm>
        </p:spPr>
      </p:pic>
      <p:pic>
        <p:nvPicPr>
          <p:cNvPr id="707589" name="Picture 5" descr="112_1276"/>
          <p:cNvPicPr>
            <a:picLocks noGrp="1" noChangeAspect="1" noChangeArrowheads="1"/>
          </p:cNvPicPr>
          <p:nvPr>
            <p:ph sz="quarter" idx="4294967295"/>
          </p:nvPr>
        </p:nvPicPr>
        <p:blipFill>
          <a:blip r:embed="rId3">
            <a:extLst>
              <a:ext uri="{28A0092B-C50C-407E-A947-70E740481C1C}">
                <a14:useLocalDpi xmlns:a14="http://schemas.microsoft.com/office/drawing/2010/main"/>
              </a:ext>
            </a:extLst>
          </a:blip>
          <a:srcRect/>
          <a:stretch>
            <a:fillRect/>
          </a:stretch>
        </p:blipFill>
        <p:spPr>
          <a:xfrm>
            <a:off x="8186738" y="0"/>
            <a:ext cx="2481262" cy="3284538"/>
          </a:xfrm>
        </p:spPr>
      </p:pic>
      <p:sp>
        <p:nvSpPr>
          <p:cNvPr id="2" name="Pladsholder til slidenummer 1">
            <a:extLst>
              <a:ext uri="{FF2B5EF4-FFF2-40B4-BE49-F238E27FC236}">
                <a16:creationId xmlns:a16="http://schemas.microsoft.com/office/drawing/2014/main" xmlns="" id="{EC14DACC-6679-4748-9A59-19D7B35B9B0D}"/>
              </a:ext>
            </a:extLst>
          </p:cNvPr>
          <p:cNvSpPr>
            <a:spLocks noGrp="1"/>
          </p:cNvSpPr>
          <p:nvPr>
            <p:ph type="sldNum" sz="quarter" idx="12"/>
          </p:nvPr>
        </p:nvSpPr>
        <p:spPr/>
        <p:txBody>
          <a:bodyPr/>
          <a:lstStyle/>
          <a:p>
            <a:fld id="{52ECC7E4-3102-49A0-9EDD-3A7D7ABA09B0}" type="slidenum">
              <a:rPr lang="da-DK" altLang="da-DK" smtClean="0"/>
              <a:pPr/>
              <a:t>16</a:t>
            </a:fld>
            <a:endParaRPr lang="da-DK" altLang="da-DK"/>
          </a:p>
        </p:txBody>
      </p:sp>
    </p:spTree>
    <p:extLst>
      <p:ext uri="{BB962C8B-B14F-4D97-AF65-F5344CB8AC3E}">
        <p14:creationId xmlns:p14="http://schemas.microsoft.com/office/powerpoint/2010/main" val="4027738143"/>
      </p:ext>
    </p:extLst>
  </p:cSld>
  <p:clrMapOvr>
    <a:masterClrMapping/>
  </p:clrMapOvr>
  <p:transition spd="med" advTm="12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707589"/>
                                        </p:tgtEl>
                                        <p:attrNameLst>
                                          <p:attrName>style.visibility</p:attrName>
                                        </p:attrNameLst>
                                      </p:cBhvr>
                                      <p:to>
                                        <p:strVal val="visible"/>
                                      </p:to>
                                    </p:set>
                                    <p:animEffect transition="in" filter="fade">
                                      <p:cBhvr>
                                        <p:cTn id="7" dur="770" decel="100000"/>
                                        <p:tgtEl>
                                          <p:spTgt spid="707589"/>
                                        </p:tgtEl>
                                      </p:cBhvr>
                                    </p:animEffect>
                                    <p:animScale>
                                      <p:cBhvr>
                                        <p:cTn id="8" dur="770" decel="100000"/>
                                        <p:tgtEl>
                                          <p:spTgt spid="707589"/>
                                        </p:tgtEl>
                                      </p:cBhvr>
                                      <p:from x="10000" y="10000"/>
                                      <p:to x="200000" y="450000"/>
                                    </p:animScale>
                                    <p:animScale>
                                      <p:cBhvr>
                                        <p:cTn id="9" dur="1230" accel="100000" fill="hold">
                                          <p:stCondLst>
                                            <p:cond delay="770"/>
                                          </p:stCondLst>
                                        </p:cTn>
                                        <p:tgtEl>
                                          <p:spTgt spid="707589"/>
                                        </p:tgtEl>
                                      </p:cBhvr>
                                      <p:from x="200000" y="450000"/>
                                      <p:to x="100000" y="100000"/>
                                    </p:animScale>
                                    <p:set>
                                      <p:cBhvr>
                                        <p:cTn id="10" dur="770" fill="hold"/>
                                        <p:tgtEl>
                                          <p:spTgt spid="707589"/>
                                        </p:tgtEl>
                                        <p:attrNameLst>
                                          <p:attrName>ppt_x</p:attrName>
                                        </p:attrNameLst>
                                      </p:cBhvr>
                                      <p:to>
                                        <p:strVal val="(0.5)"/>
                                      </p:to>
                                    </p:set>
                                    <p:anim from="(0.5)" to="(#ppt_x)" calcmode="lin" valueType="num">
                                      <p:cBhvr>
                                        <p:cTn id="11" dur="1230" accel="100000" fill="hold">
                                          <p:stCondLst>
                                            <p:cond delay="770"/>
                                          </p:stCondLst>
                                        </p:cTn>
                                        <p:tgtEl>
                                          <p:spTgt spid="707589"/>
                                        </p:tgtEl>
                                        <p:attrNameLst>
                                          <p:attrName>ppt_x</p:attrName>
                                        </p:attrNameLst>
                                      </p:cBhvr>
                                    </p:anim>
                                    <p:set>
                                      <p:cBhvr>
                                        <p:cTn id="12" dur="770" fill="hold"/>
                                        <p:tgtEl>
                                          <p:spTgt spid="707589"/>
                                        </p:tgtEl>
                                        <p:attrNameLst>
                                          <p:attrName>ppt_y</p:attrName>
                                        </p:attrNameLst>
                                      </p:cBhvr>
                                      <p:to>
                                        <p:strVal val="(#ppt_y+0.4)"/>
                                      </p:to>
                                    </p:set>
                                    <p:anim from="(#ppt_y+0.4)" to="(#ppt_y)" calcmode="lin" valueType="num">
                                      <p:cBhvr>
                                        <p:cTn id="13" dur="1230" accel="100000" fill="hold">
                                          <p:stCondLst>
                                            <p:cond delay="770"/>
                                          </p:stCondLst>
                                        </p:cTn>
                                        <p:tgtEl>
                                          <p:spTgt spid="707589"/>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707588"/>
                                        </p:tgtEl>
                                        <p:attrNameLst>
                                          <p:attrName>style.visibility</p:attrName>
                                        </p:attrNameLst>
                                      </p:cBhvr>
                                      <p:to>
                                        <p:strVal val="visible"/>
                                      </p:to>
                                    </p:set>
                                    <p:animEffect transition="in" filter="fade">
                                      <p:cBhvr>
                                        <p:cTn id="18" dur="770" decel="100000"/>
                                        <p:tgtEl>
                                          <p:spTgt spid="707588"/>
                                        </p:tgtEl>
                                      </p:cBhvr>
                                    </p:animEffect>
                                    <p:animScale>
                                      <p:cBhvr>
                                        <p:cTn id="19" dur="770" decel="100000"/>
                                        <p:tgtEl>
                                          <p:spTgt spid="707588"/>
                                        </p:tgtEl>
                                      </p:cBhvr>
                                      <p:from x="10000" y="10000"/>
                                      <p:to x="200000" y="450000"/>
                                    </p:animScale>
                                    <p:animScale>
                                      <p:cBhvr>
                                        <p:cTn id="20" dur="1230" accel="100000" fill="hold">
                                          <p:stCondLst>
                                            <p:cond delay="770"/>
                                          </p:stCondLst>
                                        </p:cTn>
                                        <p:tgtEl>
                                          <p:spTgt spid="707588"/>
                                        </p:tgtEl>
                                      </p:cBhvr>
                                      <p:from x="200000" y="450000"/>
                                      <p:to x="100000" y="100000"/>
                                    </p:animScale>
                                    <p:set>
                                      <p:cBhvr>
                                        <p:cTn id="21" dur="770" fill="hold"/>
                                        <p:tgtEl>
                                          <p:spTgt spid="707588"/>
                                        </p:tgtEl>
                                        <p:attrNameLst>
                                          <p:attrName>ppt_x</p:attrName>
                                        </p:attrNameLst>
                                      </p:cBhvr>
                                      <p:to>
                                        <p:strVal val="(0.5)"/>
                                      </p:to>
                                    </p:set>
                                    <p:anim from="(0.5)" to="(#ppt_x)" calcmode="lin" valueType="num">
                                      <p:cBhvr>
                                        <p:cTn id="22" dur="1230" accel="100000" fill="hold">
                                          <p:stCondLst>
                                            <p:cond delay="770"/>
                                          </p:stCondLst>
                                        </p:cTn>
                                        <p:tgtEl>
                                          <p:spTgt spid="707588"/>
                                        </p:tgtEl>
                                        <p:attrNameLst>
                                          <p:attrName>ppt_x</p:attrName>
                                        </p:attrNameLst>
                                      </p:cBhvr>
                                    </p:anim>
                                    <p:set>
                                      <p:cBhvr>
                                        <p:cTn id="23" dur="770" fill="hold"/>
                                        <p:tgtEl>
                                          <p:spTgt spid="707588"/>
                                        </p:tgtEl>
                                        <p:attrNameLst>
                                          <p:attrName>ppt_y</p:attrName>
                                        </p:attrNameLst>
                                      </p:cBhvr>
                                      <p:to>
                                        <p:strVal val="(#ppt_y+0.4)"/>
                                      </p:to>
                                    </p:set>
                                    <p:anim from="(#ppt_y+0.4)" to="(#ppt_y)" calcmode="lin" valueType="num">
                                      <p:cBhvr>
                                        <p:cTn id="24" dur="1230" accel="100000" fill="hold">
                                          <p:stCondLst>
                                            <p:cond delay="770"/>
                                          </p:stCondLst>
                                        </p:cTn>
                                        <p:tgtEl>
                                          <p:spTgt spid="707588"/>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07587">
                                            <p:txEl>
                                              <p:pRg st="0" end="0"/>
                                            </p:txEl>
                                          </p:spTgt>
                                        </p:tgtEl>
                                        <p:attrNameLst>
                                          <p:attrName>style.visibility</p:attrName>
                                        </p:attrNameLst>
                                      </p:cBhvr>
                                      <p:to>
                                        <p:strVal val="visible"/>
                                      </p:to>
                                    </p:set>
                                    <p:anim calcmode="lin" valueType="num">
                                      <p:cBhvr additive="base">
                                        <p:cTn id="29" dur="500" fill="hold"/>
                                        <p:tgtEl>
                                          <p:spTgt spid="70758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075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07587">
                                            <p:txEl>
                                              <p:pRg st="1" end="1"/>
                                            </p:txEl>
                                          </p:spTgt>
                                        </p:tgtEl>
                                        <p:attrNameLst>
                                          <p:attrName>style.visibility</p:attrName>
                                        </p:attrNameLst>
                                      </p:cBhvr>
                                      <p:to>
                                        <p:strVal val="visible"/>
                                      </p:to>
                                    </p:set>
                                    <p:anim calcmode="lin" valueType="num">
                                      <p:cBhvr additive="base">
                                        <p:cTn id="35" dur="500" fill="hold"/>
                                        <p:tgtEl>
                                          <p:spTgt spid="707587">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07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07587">
                                            <p:txEl>
                                              <p:pRg st="2" end="2"/>
                                            </p:txEl>
                                          </p:spTgt>
                                        </p:tgtEl>
                                        <p:attrNameLst>
                                          <p:attrName>style.visibility</p:attrName>
                                        </p:attrNameLst>
                                      </p:cBhvr>
                                      <p:to>
                                        <p:strVal val="visible"/>
                                      </p:to>
                                    </p:set>
                                    <p:anim calcmode="lin" valueType="num">
                                      <p:cBhvr additive="base">
                                        <p:cTn id="41" dur="500" fill="hold"/>
                                        <p:tgtEl>
                                          <p:spTgt spid="707587">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075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07587">
                                            <p:txEl>
                                              <p:pRg st="3" end="3"/>
                                            </p:txEl>
                                          </p:spTgt>
                                        </p:tgtEl>
                                        <p:attrNameLst>
                                          <p:attrName>style.visibility</p:attrName>
                                        </p:attrNameLst>
                                      </p:cBhvr>
                                      <p:to>
                                        <p:strVal val="visible"/>
                                      </p:to>
                                    </p:set>
                                    <p:anim calcmode="lin" valueType="num">
                                      <p:cBhvr additive="base">
                                        <p:cTn id="47" dur="500" fill="hold"/>
                                        <p:tgtEl>
                                          <p:spTgt spid="707587">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075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07587">
                                            <p:txEl>
                                              <p:pRg st="4" end="4"/>
                                            </p:txEl>
                                          </p:spTgt>
                                        </p:tgtEl>
                                        <p:attrNameLst>
                                          <p:attrName>style.visibility</p:attrName>
                                        </p:attrNameLst>
                                      </p:cBhvr>
                                      <p:to>
                                        <p:strVal val="visible"/>
                                      </p:to>
                                    </p:set>
                                    <p:anim calcmode="lin" valueType="num">
                                      <p:cBhvr additive="base">
                                        <p:cTn id="53" dur="500" fill="hold"/>
                                        <p:tgtEl>
                                          <p:spTgt spid="707587">
                                            <p:txEl>
                                              <p:pRg st="4" end="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075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7"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Pladsholder til sidefod 6"/>
          <p:cNvSpPr>
            <a:spLocks noGrp="1"/>
          </p:cNvSpPr>
          <p:nvPr>
            <p:ph type="ftr" sz="quarter" idx="11"/>
          </p:nvPr>
        </p:nvSpPr>
        <p:spPr/>
        <p:txBody>
          <a:bodyPr/>
          <a:lstStyle/>
          <a:p>
            <a:r>
              <a:rPr lang="da-DK" altLang="da-DK"/>
              <a:t>Knud Schulz  april 2018</a:t>
            </a:r>
          </a:p>
        </p:txBody>
      </p:sp>
      <p:sp>
        <p:nvSpPr>
          <p:cNvPr id="712706" name="Rectangle 2"/>
          <p:cNvSpPr>
            <a:spLocks noGrp="1" noChangeArrowheads="1"/>
          </p:cNvSpPr>
          <p:nvPr>
            <p:ph type="title"/>
          </p:nvPr>
        </p:nvSpPr>
        <p:spPr>
          <a:xfrm>
            <a:off x="658813" y="468313"/>
            <a:ext cx="10009188" cy="908050"/>
          </a:xfrm>
        </p:spPr>
        <p:txBody>
          <a:bodyPr>
            <a:normAutofit fontScale="90000"/>
          </a:bodyPr>
          <a:lstStyle/>
          <a:p>
            <a:r>
              <a:rPr lang="da-DK" altLang="da-DK" b="1" dirty="0" err="1"/>
              <a:t>iFloor</a:t>
            </a:r>
            <a:r>
              <a:rPr lang="da-DK" altLang="da-DK" b="1" dirty="0"/>
              <a:t> – kontakt mellem mennesker</a:t>
            </a:r>
          </a:p>
        </p:txBody>
      </p:sp>
      <p:sp>
        <p:nvSpPr>
          <p:cNvPr id="712707" name="Rectangle 3"/>
          <p:cNvSpPr>
            <a:spLocks noGrp="1" noChangeArrowheads="1"/>
          </p:cNvSpPr>
          <p:nvPr>
            <p:ph type="body" sz="half" idx="1"/>
          </p:nvPr>
        </p:nvSpPr>
        <p:spPr>
          <a:xfrm>
            <a:off x="685800" y="1628775"/>
            <a:ext cx="4618038" cy="4114800"/>
          </a:xfrm>
        </p:spPr>
        <p:txBody>
          <a:bodyPr>
            <a:normAutofit fontScale="92500" lnSpcReduction="20000"/>
          </a:bodyPr>
          <a:lstStyle/>
          <a:p>
            <a:pPr>
              <a:lnSpc>
                <a:spcPct val="90000"/>
              </a:lnSpc>
            </a:pPr>
            <a:r>
              <a:rPr lang="da-DK" altLang="da-DK" b="1" dirty="0"/>
              <a:t>Social aktivitet i biblioteksrummet</a:t>
            </a:r>
          </a:p>
          <a:p>
            <a:pPr>
              <a:lnSpc>
                <a:spcPct val="90000"/>
              </a:lnSpc>
            </a:pPr>
            <a:r>
              <a:rPr lang="da-DK" altLang="da-DK" b="1" dirty="0"/>
              <a:t>Bruger – bruger - medarbejder</a:t>
            </a:r>
          </a:p>
          <a:p>
            <a:pPr>
              <a:lnSpc>
                <a:spcPct val="90000"/>
              </a:lnSpc>
            </a:pPr>
            <a:r>
              <a:rPr lang="da-DK" altLang="da-DK" b="1" dirty="0"/>
              <a:t>Interaktion - kroppe</a:t>
            </a:r>
          </a:p>
          <a:p>
            <a:pPr>
              <a:lnSpc>
                <a:spcPct val="90000"/>
              </a:lnSpc>
            </a:pPr>
            <a:r>
              <a:rPr lang="da-DK" altLang="da-DK" b="1" dirty="0"/>
              <a:t>Kommunikation med</a:t>
            </a:r>
          </a:p>
          <a:p>
            <a:pPr lvl="1">
              <a:lnSpc>
                <a:spcPct val="90000"/>
              </a:lnSpc>
            </a:pPr>
            <a:r>
              <a:rPr lang="da-DK" altLang="da-DK" b="1" dirty="0"/>
              <a:t>Mobile</a:t>
            </a:r>
          </a:p>
          <a:p>
            <a:pPr lvl="1">
              <a:lnSpc>
                <a:spcPct val="90000"/>
              </a:lnSpc>
            </a:pPr>
            <a:r>
              <a:rPr lang="da-DK" altLang="da-DK" b="1" dirty="0"/>
              <a:t>SMS</a:t>
            </a:r>
          </a:p>
          <a:p>
            <a:pPr lvl="1">
              <a:lnSpc>
                <a:spcPct val="90000"/>
              </a:lnSpc>
            </a:pPr>
            <a:r>
              <a:rPr lang="da-DK" altLang="da-DK" b="1" dirty="0"/>
              <a:t>PC</a:t>
            </a:r>
          </a:p>
          <a:p>
            <a:pPr>
              <a:lnSpc>
                <a:spcPct val="90000"/>
              </a:lnSpc>
            </a:pPr>
            <a:r>
              <a:rPr lang="da-DK" altLang="da-DK" b="1" dirty="0"/>
              <a:t>Uformelt</a:t>
            </a:r>
          </a:p>
          <a:p>
            <a:pPr>
              <a:lnSpc>
                <a:spcPct val="90000"/>
              </a:lnSpc>
            </a:pPr>
            <a:r>
              <a:rPr lang="da-DK" altLang="da-DK" b="1" dirty="0"/>
              <a:t>Sjovt</a:t>
            </a:r>
          </a:p>
          <a:p>
            <a:pPr>
              <a:lnSpc>
                <a:spcPct val="90000"/>
              </a:lnSpc>
            </a:pPr>
            <a:endParaRPr lang="da-DK" altLang="da-DK" dirty="0"/>
          </a:p>
        </p:txBody>
      </p:sp>
      <p:pic>
        <p:nvPicPr>
          <p:cNvPr id="712708" name="Picture 4" descr="gulv2"/>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5808663" y="1484314"/>
            <a:ext cx="4354512" cy="2503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2709" name="Picture 5" descr="gulv3"/>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5345114" y="4065588"/>
            <a:ext cx="5322887" cy="2792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Pladsholder til slidenummer 1">
            <a:extLst>
              <a:ext uri="{FF2B5EF4-FFF2-40B4-BE49-F238E27FC236}">
                <a16:creationId xmlns:a16="http://schemas.microsoft.com/office/drawing/2014/main" xmlns="" id="{0F5F2FAC-50DC-409E-A5D5-316C8A592610}"/>
              </a:ext>
            </a:extLst>
          </p:cNvPr>
          <p:cNvSpPr>
            <a:spLocks noGrp="1"/>
          </p:cNvSpPr>
          <p:nvPr>
            <p:ph type="sldNum" sz="quarter" idx="12"/>
          </p:nvPr>
        </p:nvSpPr>
        <p:spPr/>
        <p:txBody>
          <a:bodyPr/>
          <a:lstStyle/>
          <a:p>
            <a:fld id="{E58DACA0-488C-4629-8378-7DCE96D4BBD5}" type="slidenum">
              <a:rPr lang="da-DK" altLang="da-DK" smtClean="0"/>
              <a:pPr/>
              <a:t>17</a:t>
            </a:fld>
            <a:endParaRPr lang="da-DK" altLang="da-DK"/>
          </a:p>
        </p:txBody>
      </p:sp>
    </p:spTree>
    <p:extLst>
      <p:ext uri="{BB962C8B-B14F-4D97-AF65-F5344CB8AC3E}">
        <p14:creationId xmlns:p14="http://schemas.microsoft.com/office/powerpoint/2010/main" val="3722053723"/>
      </p:ext>
    </p:extLst>
  </p:cSld>
  <p:clrMapOvr>
    <a:masterClrMapping/>
  </p:clrMapOvr>
  <p:transition spd="med" advTm="1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12709"/>
                                        </p:tgtEl>
                                        <p:attrNameLst>
                                          <p:attrName>style.visibility</p:attrName>
                                        </p:attrNameLst>
                                      </p:cBhvr>
                                      <p:to>
                                        <p:strVal val="visible"/>
                                      </p:to>
                                    </p:set>
                                    <p:anim calcmode="lin" valueType="num">
                                      <p:cBhvr additive="base">
                                        <p:cTn id="7" dur="1000" fill="hold"/>
                                        <p:tgtEl>
                                          <p:spTgt spid="712709"/>
                                        </p:tgtEl>
                                        <p:attrNameLst>
                                          <p:attrName>ppt_x</p:attrName>
                                        </p:attrNameLst>
                                      </p:cBhvr>
                                      <p:tavLst>
                                        <p:tav tm="0">
                                          <p:val>
                                            <p:strVal val="#ppt_x"/>
                                          </p:val>
                                        </p:tav>
                                        <p:tav tm="100000">
                                          <p:val>
                                            <p:strVal val="#ppt_x"/>
                                          </p:val>
                                        </p:tav>
                                      </p:tavLst>
                                    </p:anim>
                                    <p:anim calcmode="lin" valueType="num">
                                      <p:cBhvr additive="base">
                                        <p:cTn id="8" dur="1000" fill="hold"/>
                                        <p:tgtEl>
                                          <p:spTgt spid="7127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p:txBody>
          <a:bodyPr/>
          <a:lstStyle/>
          <a:p>
            <a:r>
              <a:rPr lang="da-DK" altLang="da-DK" dirty="0" err="1"/>
              <a:t>iFloor</a:t>
            </a:r>
            <a:r>
              <a:rPr lang="da-DK" altLang="da-DK" dirty="0"/>
              <a:t> - 2004</a:t>
            </a:r>
          </a:p>
        </p:txBody>
      </p:sp>
      <p:pic>
        <p:nvPicPr>
          <p:cNvPr id="714755" name="Picture 3"/>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1120775" y="3528448"/>
            <a:ext cx="5024438" cy="9456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Pladsholder til indhold 2">
            <a:extLst>
              <a:ext uri="{FF2B5EF4-FFF2-40B4-BE49-F238E27FC236}">
                <a16:creationId xmlns:a16="http://schemas.microsoft.com/office/drawing/2014/main" xmlns="" id="{8878A1F0-AAE4-456F-B5E5-E820870F86B8}"/>
              </a:ext>
            </a:extLst>
          </p:cNvPr>
          <p:cNvSpPr>
            <a:spLocks noGrp="1"/>
          </p:cNvSpPr>
          <p:nvPr>
            <p:ph sz="half" idx="2"/>
          </p:nvPr>
        </p:nvSpPr>
        <p:spPr>
          <a:xfrm>
            <a:off x="6227765" y="299167"/>
            <a:ext cx="5033960" cy="2613639"/>
          </a:xfrm>
        </p:spPr>
        <p:txBody>
          <a:bodyPr/>
          <a:lstStyle/>
          <a:p>
            <a:r>
              <a:rPr lang="da-DK" b="1" dirty="0"/>
              <a:t>Projekt om udnyttelse af interaktivitet på gulve</a:t>
            </a:r>
          </a:p>
          <a:p>
            <a:r>
              <a:rPr lang="da-DK" b="1" dirty="0"/>
              <a:t>Partnere</a:t>
            </a:r>
          </a:p>
          <a:p>
            <a:r>
              <a:rPr lang="da-DK" b="1" dirty="0"/>
              <a:t>ISIS – Katrinebjerg (AU)</a:t>
            </a:r>
          </a:p>
          <a:p>
            <a:r>
              <a:rPr lang="da-DK" b="1" dirty="0"/>
              <a:t>Hovedbiblioteket Aarhus</a:t>
            </a:r>
          </a:p>
        </p:txBody>
      </p:sp>
      <p:sp>
        <p:nvSpPr>
          <p:cNvPr id="6" name="Pladsholder til sidefod 4"/>
          <p:cNvSpPr>
            <a:spLocks noGrp="1"/>
          </p:cNvSpPr>
          <p:nvPr>
            <p:ph type="ftr" sz="quarter" idx="11"/>
          </p:nvPr>
        </p:nvSpPr>
        <p:spPr/>
        <p:txBody>
          <a:bodyPr/>
          <a:lstStyle/>
          <a:p>
            <a:r>
              <a:rPr lang="da-DK" altLang="da-DK"/>
              <a:t>Knud Schulz  april 2018</a:t>
            </a:r>
          </a:p>
        </p:txBody>
      </p:sp>
      <p:sp>
        <p:nvSpPr>
          <p:cNvPr id="2" name="Pladsholder til slidenummer 1">
            <a:extLst>
              <a:ext uri="{FF2B5EF4-FFF2-40B4-BE49-F238E27FC236}">
                <a16:creationId xmlns:a16="http://schemas.microsoft.com/office/drawing/2014/main" xmlns="" id="{FC49359D-E549-457A-AE38-43EAA3AAE33B}"/>
              </a:ext>
            </a:extLst>
          </p:cNvPr>
          <p:cNvSpPr>
            <a:spLocks noGrp="1"/>
          </p:cNvSpPr>
          <p:nvPr>
            <p:ph type="sldNum" sz="quarter" idx="12"/>
          </p:nvPr>
        </p:nvSpPr>
        <p:spPr/>
        <p:txBody>
          <a:bodyPr/>
          <a:lstStyle/>
          <a:p>
            <a:fld id="{6D22F896-40B5-4ADD-8801-0D06FADFA095}" type="slidenum">
              <a:rPr lang="en-US" smtClean="0"/>
              <a:t>18</a:t>
            </a:fld>
            <a:endParaRPr lang="en-US" dirty="0"/>
          </a:p>
        </p:txBody>
      </p:sp>
      <p:sp>
        <p:nvSpPr>
          <p:cNvPr id="714756" name="WordArt 4"/>
          <p:cNvSpPr>
            <a:spLocks noChangeArrowheads="1" noChangeShapeType="1" noTextEdit="1"/>
          </p:cNvSpPr>
          <p:nvPr/>
        </p:nvSpPr>
        <p:spPr bwMode="auto">
          <a:xfrm>
            <a:off x="1203327" y="2152856"/>
            <a:ext cx="5029200" cy="3976687"/>
          </a:xfrm>
          <a:prstGeom prst="rect">
            <a:avLst/>
          </a:prstGeom>
          <a:extLst>
            <a:ext uri="{AF507438-7753-43E0-B8FC-AC1667EBCBE1}">
              <a14:hiddenEffects xmlns:a14="http://schemas.microsoft.com/office/drawing/2010/main">
                <a:effectLst/>
              </a14:hiddenEffects>
            </a:ext>
          </a:extLst>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contourClr>
                <a:srgbClr val="FFFFFF"/>
              </a:contourClr>
            </a:sp3d>
          </a:bodyPr>
          <a:lstStyle/>
          <a:p>
            <a:pPr algn="ctr"/>
            <a:r>
              <a:rPr lang="da-DK" sz="5400" kern="10" dirty="0">
                <a:ln w="9525">
                  <a:round/>
                  <a:headEnd/>
                  <a:tailEnd/>
                </a:ln>
                <a:gradFill rotWithShape="0">
                  <a:gsLst>
                    <a:gs pos="0">
                      <a:srgbClr val="707070"/>
                    </a:gs>
                    <a:gs pos="50000">
                      <a:srgbClr val="FFFFFF"/>
                    </a:gs>
                    <a:gs pos="100000">
                      <a:srgbClr val="707070"/>
                    </a:gs>
                  </a:gsLst>
                  <a:lin ang="2700000" scaled="1"/>
                </a:gradFill>
                <a:latin typeface="Impact" panose="020B0806030902050204" pitchFamily="34" charset="0"/>
              </a:rPr>
              <a:t>Dansk designpris </a:t>
            </a:r>
          </a:p>
          <a:p>
            <a:pPr algn="ctr"/>
            <a:r>
              <a:rPr lang="da-DK" sz="5400" kern="10" dirty="0">
                <a:ln w="9525">
                  <a:round/>
                  <a:headEnd/>
                  <a:tailEnd/>
                </a:ln>
                <a:gradFill rotWithShape="0">
                  <a:gsLst>
                    <a:gs pos="0">
                      <a:srgbClr val="707070"/>
                    </a:gs>
                    <a:gs pos="50000">
                      <a:srgbClr val="FFFFFF"/>
                    </a:gs>
                    <a:gs pos="100000">
                      <a:srgbClr val="707070"/>
                    </a:gs>
                  </a:gsLst>
                  <a:lin ang="2700000" scaled="1"/>
                </a:gradFill>
                <a:latin typeface="Impact" panose="020B0806030902050204" pitchFamily="34" charset="0"/>
              </a:rPr>
              <a:t> </a:t>
            </a:r>
          </a:p>
          <a:p>
            <a:pPr algn="ctr"/>
            <a:r>
              <a:rPr lang="da-DK" sz="5400" kern="10" dirty="0">
                <a:ln w="9525">
                  <a:round/>
                  <a:headEnd/>
                  <a:tailEnd/>
                </a:ln>
                <a:gradFill rotWithShape="0">
                  <a:gsLst>
                    <a:gs pos="0">
                      <a:srgbClr val="707070"/>
                    </a:gs>
                    <a:gs pos="50000">
                      <a:srgbClr val="FFFFFF"/>
                    </a:gs>
                    <a:gs pos="100000">
                      <a:srgbClr val="707070"/>
                    </a:gs>
                  </a:gsLst>
                  <a:lin ang="2700000" scaled="1"/>
                </a:gradFill>
                <a:latin typeface="Impact" panose="020B0806030902050204" pitchFamily="34" charset="0"/>
              </a:rPr>
              <a:t>”Visionsprisen"</a:t>
            </a:r>
          </a:p>
          <a:p>
            <a:pPr algn="ctr"/>
            <a:r>
              <a:rPr lang="da-DK" sz="5400" kern="10" dirty="0">
                <a:ln w="9525">
                  <a:round/>
                  <a:headEnd/>
                  <a:tailEnd/>
                </a:ln>
                <a:gradFill rotWithShape="0">
                  <a:gsLst>
                    <a:gs pos="0">
                      <a:srgbClr val="707070"/>
                    </a:gs>
                    <a:gs pos="50000">
                      <a:srgbClr val="FFFFFF"/>
                    </a:gs>
                    <a:gs pos="100000">
                      <a:srgbClr val="707070"/>
                    </a:gs>
                  </a:gsLst>
                  <a:lin ang="2700000" scaled="1"/>
                </a:gradFill>
                <a:latin typeface="Impact" panose="020B0806030902050204" pitchFamily="34" charset="0"/>
              </a:rPr>
              <a:t>2004</a:t>
            </a:r>
          </a:p>
        </p:txBody>
      </p:sp>
      <p:pic>
        <p:nvPicPr>
          <p:cNvPr id="5" name="Billede 4" descr="Et billede, der indeholder indendørs, gulv, bygning, bord&#10;&#10;Beskrivelse, der er oprettet med meget høj sikkerhed">
            <a:extLst>
              <a:ext uri="{FF2B5EF4-FFF2-40B4-BE49-F238E27FC236}">
                <a16:creationId xmlns:a16="http://schemas.microsoft.com/office/drawing/2014/main" xmlns="" id="{A5AFE100-ACCB-470C-AEB8-B473915EBC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5080" y="2870610"/>
            <a:ext cx="5738352" cy="3825568"/>
          </a:xfrm>
          <a:prstGeom prst="rect">
            <a:avLst/>
          </a:prstGeom>
        </p:spPr>
      </p:pic>
    </p:spTree>
    <p:extLst>
      <p:ext uri="{BB962C8B-B14F-4D97-AF65-F5344CB8AC3E}">
        <p14:creationId xmlns:p14="http://schemas.microsoft.com/office/powerpoint/2010/main" val="248390496"/>
      </p:ext>
    </p:extLst>
  </p:cSld>
  <p:clrMapOvr>
    <a:masterClrMapping/>
  </p:clrMapOvr>
  <p:transition spd="slow" advTm="1200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4756"/>
                                        </p:tgtEl>
                                        <p:attrNameLst>
                                          <p:attrName>style.visibility</p:attrName>
                                        </p:attrNameLst>
                                      </p:cBhvr>
                                      <p:to>
                                        <p:strVal val="visible"/>
                                      </p:to>
                                    </p:set>
                                    <p:anim calcmode="lin" valueType="num">
                                      <p:cBhvr additive="base">
                                        <p:cTn id="7" dur="500" fill="hold"/>
                                        <p:tgtEl>
                                          <p:spTgt spid="714756"/>
                                        </p:tgtEl>
                                        <p:attrNameLst>
                                          <p:attrName>ppt_x</p:attrName>
                                        </p:attrNameLst>
                                      </p:cBhvr>
                                      <p:tavLst>
                                        <p:tav tm="0">
                                          <p:val>
                                            <p:strVal val="#ppt_x"/>
                                          </p:val>
                                        </p:tav>
                                        <p:tav tm="100000">
                                          <p:val>
                                            <p:strVal val="#ppt_x"/>
                                          </p:val>
                                        </p:tav>
                                      </p:tavLst>
                                    </p:anim>
                                    <p:anim calcmode="lin" valueType="num">
                                      <p:cBhvr additive="base">
                                        <p:cTn id="8" dur="500" fill="hold"/>
                                        <p:tgtEl>
                                          <p:spTgt spid="7147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75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sidefod 4"/>
          <p:cNvSpPr>
            <a:spLocks noGrp="1"/>
          </p:cNvSpPr>
          <p:nvPr>
            <p:ph type="ftr" sz="quarter" idx="11"/>
          </p:nvPr>
        </p:nvSpPr>
        <p:spPr/>
        <p:txBody>
          <a:bodyPr/>
          <a:lstStyle/>
          <a:p>
            <a:r>
              <a:rPr lang="da-DK" altLang="da-DK"/>
              <a:t>Knud Schulz  april 2018</a:t>
            </a:r>
          </a:p>
        </p:txBody>
      </p:sp>
      <p:sp>
        <p:nvSpPr>
          <p:cNvPr id="724994" name="Rectangle 2"/>
          <p:cNvSpPr>
            <a:spLocks noGrp="1" noChangeArrowheads="1"/>
          </p:cNvSpPr>
          <p:nvPr>
            <p:ph type="title"/>
          </p:nvPr>
        </p:nvSpPr>
        <p:spPr/>
        <p:txBody>
          <a:bodyPr/>
          <a:lstStyle/>
          <a:p>
            <a:r>
              <a:rPr lang="da-DK" altLang="da-DK" sz="4000"/>
              <a:t>Information and </a:t>
            </a:r>
            <a:r>
              <a:rPr lang="da-DK" altLang="da-DK" sz="4000" dirty="0" err="1"/>
              <a:t>Dialogue</a:t>
            </a:r>
            <a:r>
              <a:rPr lang="da-DK" altLang="da-DK" sz="4000" dirty="0"/>
              <a:t> – </a:t>
            </a:r>
            <a:r>
              <a:rPr lang="da-DK" altLang="da-DK" sz="4000" dirty="0" err="1"/>
              <a:t>DemocracyLAB</a:t>
            </a:r>
            <a:r>
              <a:rPr lang="da-DK" altLang="da-DK" sz="4000" dirty="0"/>
              <a:t> </a:t>
            </a:r>
          </a:p>
        </p:txBody>
      </p:sp>
      <p:sp>
        <p:nvSpPr>
          <p:cNvPr id="724995" name="Rectangle 3"/>
          <p:cNvSpPr>
            <a:spLocks noGrp="1" noChangeArrowheads="1"/>
          </p:cNvSpPr>
          <p:nvPr>
            <p:ph type="body" idx="1"/>
          </p:nvPr>
        </p:nvSpPr>
        <p:spPr/>
        <p:txBody>
          <a:bodyPr/>
          <a:lstStyle/>
          <a:p>
            <a:endParaRPr lang="en-US" altLang="da-DK"/>
          </a:p>
        </p:txBody>
      </p:sp>
      <p:pic>
        <p:nvPicPr>
          <p:cNvPr id="724996" name="Picture 4" descr="184_84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19289" y="1484314"/>
            <a:ext cx="7724775" cy="5794375"/>
          </a:xfrm>
          <a:prstGeom prst="rect">
            <a:avLst/>
          </a:prstGeom>
          <a:noFill/>
          <a:extLst>
            <a:ext uri="{909E8E84-426E-40DD-AFC4-6F175D3DCCD1}">
              <a14:hiddenFill xmlns:a14="http://schemas.microsoft.com/office/drawing/2010/main">
                <a:solidFill>
                  <a:srgbClr val="FFFFFF"/>
                </a:solidFill>
              </a14:hiddenFill>
            </a:ext>
          </a:extLst>
        </p:spPr>
      </p:pic>
      <p:pic>
        <p:nvPicPr>
          <p:cNvPr id="724997" name="Picture 5" descr="184_84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19289" y="1522414"/>
            <a:ext cx="7113587" cy="5335587"/>
          </a:xfrm>
          <a:prstGeom prst="rect">
            <a:avLst/>
          </a:prstGeom>
          <a:noFill/>
          <a:extLst>
            <a:ext uri="{909E8E84-426E-40DD-AFC4-6F175D3DCCD1}">
              <a14:hiddenFill xmlns:a14="http://schemas.microsoft.com/office/drawing/2010/main">
                <a:solidFill>
                  <a:srgbClr val="FFFFFF"/>
                </a:solidFill>
              </a14:hiddenFill>
            </a:ext>
          </a:extLst>
        </p:spPr>
      </p:pic>
      <p:pic>
        <p:nvPicPr>
          <p:cNvPr id="724998" name="Picture 6" descr="184_843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1412876"/>
            <a:ext cx="4084638" cy="5445125"/>
          </a:xfrm>
          <a:prstGeom prst="rect">
            <a:avLst/>
          </a:prstGeom>
          <a:noFill/>
          <a:extLst>
            <a:ext uri="{909E8E84-426E-40DD-AFC4-6F175D3DCCD1}">
              <a14:hiddenFill xmlns:a14="http://schemas.microsoft.com/office/drawing/2010/main">
                <a:solidFill>
                  <a:srgbClr val="FFFFFF"/>
                </a:solidFill>
              </a14:hiddenFill>
            </a:ext>
          </a:extLst>
        </p:spPr>
      </p:pic>
      <p:pic>
        <p:nvPicPr>
          <p:cNvPr id="724999" name="Picture 7" descr="184_844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75026" y="1387476"/>
            <a:ext cx="7292975" cy="5470525"/>
          </a:xfrm>
          <a:prstGeom prst="rect">
            <a:avLst/>
          </a:prstGeom>
          <a:noFill/>
          <a:extLst>
            <a:ext uri="{909E8E84-426E-40DD-AFC4-6F175D3DCCD1}">
              <a14:hiddenFill xmlns:a14="http://schemas.microsoft.com/office/drawing/2010/main">
                <a:solidFill>
                  <a:srgbClr val="FFFFFF"/>
                </a:solidFill>
              </a14:hiddenFill>
            </a:ext>
          </a:extLst>
        </p:spPr>
      </p:pic>
      <p:pic>
        <p:nvPicPr>
          <p:cNvPr id="725000" name="Picture 8" descr="184_844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524000" y="-366713"/>
            <a:ext cx="9632950" cy="7224713"/>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slidenummer 1">
            <a:extLst>
              <a:ext uri="{FF2B5EF4-FFF2-40B4-BE49-F238E27FC236}">
                <a16:creationId xmlns:a16="http://schemas.microsoft.com/office/drawing/2014/main" xmlns="" id="{DA0D5F10-B32E-42E4-AC3C-80F7931011AF}"/>
              </a:ext>
            </a:extLst>
          </p:cNvPr>
          <p:cNvSpPr>
            <a:spLocks noGrp="1"/>
          </p:cNvSpPr>
          <p:nvPr>
            <p:ph type="sldNum" sz="quarter" idx="12"/>
          </p:nvPr>
        </p:nvSpPr>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2342692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24994"/>
                                        </p:tgtEl>
                                        <p:attrNameLst>
                                          <p:attrName>style.visibility</p:attrName>
                                        </p:attrNameLst>
                                      </p:cBhvr>
                                      <p:to>
                                        <p:strVal val="visible"/>
                                      </p:to>
                                    </p:set>
                                    <p:anim to="" calcmode="lin" valueType="num">
                                      <p:cBhvr>
                                        <p:cTn id="7" dur="1" fill="hold"/>
                                        <p:tgtEl>
                                          <p:spTgt spid="72499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724997"/>
                                        </p:tgtEl>
                                        <p:attrNameLst>
                                          <p:attrName>style.visibility</p:attrName>
                                        </p:attrNameLst>
                                      </p:cBhvr>
                                      <p:to>
                                        <p:strVal val="visible"/>
                                      </p:to>
                                    </p:set>
                                    <p:anim to="" calcmode="lin" valueType="num">
                                      <p:cBhvr>
                                        <p:cTn id="12" dur="1" fill="hold"/>
                                        <p:tgtEl>
                                          <p:spTgt spid="724997"/>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724998"/>
                                        </p:tgtEl>
                                        <p:attrNameLst>
                                          <p:attrName>style.visibility</p:attrName>
                                        </p:attrNameLst>
                                      </p:cBhvr>
                                      <p:to>
                                        <p:strVal val="visible"/>
                                      </p:to>
                                    </p:set>
                                    <p:anim to="" calcmode="lin" valueType="num">
                                      <p:cBhvr>
                                        <p:cTn id="17" dur="1" fill="hold"/>
                                        <p:tgtEl>
                                          <p:spTgt spid="724998"/>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724999"/>
                                        </p:tgtEl>
                                        <p:attrNameLst>
                                          <p:attrName>style.visibility</p:attrName>
                                        </p:attrNameLst>
                                      </p:cBhvr>
                                      <p:to>
                                        <p:strVal val="visible"/>
                                      </p:to>
                                    </p:set>
                                    <p:anim to="" calcmode="lin" valueType="num">
                                      <p:cBhvr>
                                        <p:cTn id="22" dur="1" fill="hold"/>
                                        <p:tgtEl>
                                          <p:spTgt spid="724999"/>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725000"/>
                                        </p:tgtEl>
                                        <p:attrNameLst>
                                          <p:attrName>style.visibility</p:attrName>
                                        </p:attrNameLst>
                                      </p:cBhvr>
                                      <p:to>
                                        <p:strVal val="visible"/>
                                      </p:to>
                                    </p:set>
                                    <p:anim to="" calcmode="lin" valueType="num">
                                      <p:cBhvr>
                                        <p:cTn id="27" dur="1" fill="hold"/>
                                        <p:tgtEl>
                                          <p:spTgt spid="72500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99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5"/>
          <p:cNvSpPr>
            <a:spLocks noGrp="1" noChangeArrowheads="1"/>
          </p:cNvSpPr>
          <p:nvPr>
            <p:ph type="title"/>
          </p:nvPr>
        </p:nvSpPr>
        <p:spPr>
          <a:xfrm>
            <a:off x="911444" y="324662"/>
            <a:ext cx="10688162" cy="706438"/>
          </a:xfrm>
        </p:spPr>
        <p:txBody>
          <a:bodyPr>
            <a:normAutofit fontScale="90000"/>
          </a:bodyPr>
          <a:lstStyle/>
          <a:p>
            <a:r>
              <a:rPr lang="da-DK" sz="5300" b="1" dirty="0">
                <a:solidFill>
                  <a:schemeClr val="tx1"/>
                </a:solidFill>
              </a:rPr>
              <a:t>Urban </a:t>
            </a:r>
            <a:r>
              <a:rPr lang="da-DK" sz="5300" b="1" dirty="0" err="1">
                <a:solidFill>
                  <a:schemeClr val="tx1"/>
                </a:solidFill>
              </a:rPr>
              <a:t>Mediaspace</a:t>
            </a:r>
            <a:r>
              <a:rPr lang="da-DK" sz="5300" b="1" dirty="0">
                <a:solidFill>
                  <a:schemeClr val="tx1"/>
                </a:solidFill>
              </a:rPr>
              <a:t> Aarhus – Dokk1</a:t>
            </a:r>
            <a:r>
              <a:rPr lang="da-DK" sz="4000" b="1" dirty="0">
                <a:solidFill>
                  <a:schemeClr val="tx1"/>
                </a:solidFill>
              </a:rPr>
              <a:t/>
            </a:r>
            <a:br>
              <a:rPr lang="da-DK" sz="4000" b="1" dirty="0">
                <a:solidFill>
                  <a:schemeClr val="tx1"/>
                </a:solidFill>
              </a:rPr>
            </a:br>
            <a:endParaRPr lang="da-DK" sz="3600" b="1" dirty="0">
              <a:solidFill>
                <a:schemeClr val="tx1"/>
              </a:solidFill>
            </a:endParaRPr>
          </a:p>
        </p:txBody>
      </p:sp>
      <p:pic>
        <p:nvPicPr>
          <p:cNvPr id="24579" name="Picture 4" descr="indgang_aften"/>
          <p:cNvPicPr>
            <a:picLocks noGrp="1" noChangeAspect="1" noChangeArrowheads="1"/>
          </p:cNvPicPr>
          <p:nvPr>
            <p:ph sz="quarter" idx="1"/>
          </p:nvPr>
        </p:nvPicPr>
        <p:blipFill>
          <a:blip r:embed="rId3" cstate="screen"/>
          <a:stretch>
            <a:fillRect/>
          </a:stretch>
        </p:blipFill>
        <p:spPr>
          <a:xfrm>
            <a:off x="765803" y="1005671"/>
            <a:ext cx="4193810" cy="2688054"/>
          </a:xfrm>
        </p:spPr>
      </p:pic>
      <p:pic>
        <p:nvPicPr>
          <p:cNvPr id="24578" name="Picture 3" descr="tn_bornebiblioteket_til_web"/>
          <p:cNvPicPr>
            <a:picLocks noGrp="1" noChangeAspect="1" noChangeArrowheads="1"/>
          </p:cNvPicPr>
          <p:nvPr>
            <p:ph sz="quarter" idx="2"/>
          </p:nvPr>
        </p:nvPicPr>
        <p:blipFill>
          <a:blip r:embed="rId4" cstate="screen"/>
          <a:stretch>
            <a:fillRect/>
          </a:stretch>
        </p:blipFill>
        <p:spPr>
          <a:xfrm>
            <a:off x="765803" y="3889426"/>
            <a:ext cx="4193810" cy="2832049"/>
          </a:xfrm>
        </p:spPr>
      </p:pic>
      <p:sp>
        <p:nvSpPr>
          <p:cNvPr id="24577" name="Rectangle 2"/>
          <p:cNvSpPr>
            <a:spLocks noGrp="1" noChangeArrowheads="1"/>
          </p:cNvSpPr>
          <p:nvPr>
            <p:ph type="body" sz="half" idx="3"/>
          </p:nvPr>
        </p:nvSpPr>
        <p:spPr>
          <a:xfrm>
            <a:off x="5446193" y="541373"/>
            <a:ext cx="5572433" cy="6316627"/>
          </a:xfrm>
        </p:spPr>
        <p:txBody>
          <a:bodyPr>
            <a:noAutofit/>
          </a:bodyPr>
          <a:lstStyle/>
          <a:p>
            <a:pPr eaLnBrk="1" hangingPunct="1">
              <a:lnSpc>
                <a:spcPct val="80000"/>
              </a:lnSpc>
              <a:buFontTx/>
              <a:buNone/>
            </a:pPr>
            <a:endParaRPr lang="en-GB" sz="2400" b="1" dirty="0"/>
          </a:p>
          <a:p>
            <a:pPr>
              <a:lnSpc>
                <a:spcPct val="80000"/>
              </a:lnSpc>
              <a:buNone/>
            </a:pPr>
            <a:r>
              <a:rPr lang="da-DK" b="1" dirty="0">
                <a:solidFill>
                  <a:schemeClr val="tx1"/>
                </a:solidFill>
              </a:rPr>
              <a:t>Projektelementer</a:t>
            </a:r>
            <a:endParaRPr lang="en-GB" b="1" dirty="0"/>
          </a:p>
          <a:p>
            <a:pPr>
              <a:lnSpc>
                <a:spcPct val="80000"/>
              </a:lnSpc>
            </a:pPr>
            <a:r>
              <a:rPr lang="en-GB" b="1" dirty="0" err="1"/>
              <a:t>Nyt</a:t>
            </a:r>
            <a:r>
              <a:rPr lang="en-GB" b="1" dirty="0"/>
              <a:t> </a:t>
            </a:r>
            <a:r>
              <a:rPr lang="en-GB" b="1" dirty="0" err="1"/>
              <a:t>hovedbibliotek</a:t>
            </a:r>
            <a:r>
              <a:rPr lang="en-GB" b="1" dirty="0"/>
              <a:t> &amp; </a:t>
            </a:r>
            <a:r>
              <a:rPr lang="en-GB" b="1" dirty="0" err="1"/>
              <a:t>Borgerservice</a:t>
            </a:r>
            <a:r>
              <a:rPr lang="en-GB" b="1" dirty="0"/>
              <a:t> 18.000 m2</a:t>
            </a:r>
          </a:p>
          <a:p>
            <a:pPr eaLnBrk="1" hangingPunct="1">
              <a:lnSpc>
                <a:spcPct val="80000"/>
              </a:lnSpc>
            </a:pPr>
            <a:r>
              <a:rPr lang="en-GB" b="1" dirty="0" err="1"/>
              <a:t>Udlejning</a:t>
            </a:r>
            <a:r>
              <a:rPr lang="en-GB" b="1" dirty="0"/>
              <a:t> 10.000 m2</a:t>
            </a:r>
          </a:p>
          <a:p>
            <a:pPr eaLnBrk="1" hangingPunct="1">
              <a:lnSpc>
                <a:spcPct val="80000"/>
              </a:lnSpc>
            </a:pPr>
            <a:r>
              <a:rPr lang="en-GB" b="1" dirty="0" err="1"/>
              <a:t>Automatisk</a:t>
            </a:r>
            <a:r>
              <a:rPr lang="en-GB" b="1" dirty="0"/>
              <a:t> p-</a:t>
            </a:r>
            <a:r>
              <a:rPr lang="en-GB" b="1" dirty="0" err="1"/>
              <a:t>anlæg</a:t>
            </a:r>
            <a:r>
              <a:rPr lang="en-GB" b="1" dirty="0"/>
              <a:t> (1000 </a:t>
            </a:r>
            <a:r>
              <a:rPr lang="en-GB" b="1" dirty="0" err="1"/>
              <a:t>biler</a:t>
            </a:r>
            <a:r>
              <a:rPr lang="en-GB" b="1" dirty="0"/>
              <a:t>)</a:t>
            </a:r>
          </a:p>
          <a:p>
            <a:pPr eaLnBrk="1" hangingPunct="1">
              <a:lnSpc>
                <a:spcPct val="80000"/>
              </a:lnSpc>
            </a:pPr>
            <a:r>
              <a:rPr lang="da-DK" b="1" dirty="0"/>
              <a:t>Etablering af havnepladser</a:t>
            </a:r>
          </a:p>
          <a:p>
            <a:pPr eaLnBrk="1" hangingPunct="1">
              <a:lnSpc>
                <a:spcPct val="80000"/>
              </a:lnSpc>
            </a:pPr>
            <a:r>
              <a:rPr lang="da-DK" b="1" dirty="0"/>
              <a:t>Forberedelser for letbanen</a:t>
            </a:r>
          </a:p>
          <a:p>
            <a:pPr eaLnBrk="1" hangingPunct="1">
              <a:lnSpc>
                <a:spcPct val="80000"/>
              </a:lnSpc>
            </a:pPr>
            <a:r>
              <a:rPr lang="da-DK" b="1" dirty="0"/>
              <a:t>Frilægning af Aarhus å</a:t>
            </a:r>
          </a:p>
          <a:p>
            <a:pPr eaLnBrk="1" hangingPunct="1">
              <a:lnSpc>
                <a:spcPct val="80000"/>
              </a:lnSpc>
            </a:pPr>
            <a:r>
              <a:rPr lang="da-DK" b="1" dirty="0"/>
              <a:t>Omlægning af infrastruktur</a:t>
            </a:r>
          </a:p>
          <a:p>
            <a:pPr eaLnBrk="1" hangingPunct="1">
              <a:lnSpc>
                <a:spcPct val="80000"/>
              </a:lnSpc>
            </a:pPr>
            <a:r>
              <a:rPr lang="da-DK" b="1" dirty="0"/>
              <a:t>Klimasikring</a:t>
            </a:r>
          </a:p>
          <a:p>
            <a:pPr eaLnBrk="1" hangingPunct="1">
              <a:lnSpc>
                <a:spcPct val="80000"/>
              </a:lnSpc>
              <a:buFontTx/>
              <a:buNone/>
            </a:pPr>
            <a:endParaRPr lang="da-DK" b="1" dirty="0"/>
          </a:p>
          <a:p>
            <a:pPr>
              <a:lnSpc>
                <a:spcPct val="80000"/>
              </a:lnSpc>
              <a:buNone/>
            </a:pPr>
            <a:r>
              <a:rPr lang="da-DK" b="1" dirty="0"/>
              <a:t>Økonomi: 2,2 mia.</a:t>
            </a:r>
          </a:p>
          <a:p>
            <a:pPr eaLnBrk="1" hangingPunct="1">
              <a:lnSpc>
                <a:spcPct val="80000"/>
              </a:lnSpc>
              <a:buFontTx/>
              <a:buNone/>
            </a:pPr>
            <a:endParaRPr lang="da-DK" sz="2400" b="1" dirty="0"/>
          </a:p>
          <a:p>
            <a:pPr eaLnBrk="1" hangingPunct="1">
              <a:lnSpc>
                <a:spcPct val="80000"/>
              </a:lnSpc>
              <a:buFontTx/>
              <a:buNone/>
            </a:pPr>
            <a:endParaRPr lang="da-DK" sz="2400" b="1" dirty="0"/>
          </a:p>
          <a:p>
            <a:pPr eaLnBrk="1" hangingPunct="1">
              <a:lnSpc>
                <a:spcPct val="80000"/>
              </a:lnSpc>
              <a:buFontTx/>
              <a:buNone/>
            </a:pPr>
            <a:r>
              <a:rPr lang="da-DK" sz="2400" b="1" dirty="0"/>
              <a:t>Økonomi: 2,2 mia.</a:t>
            </a:r>
          </a:p>
          <a:p>
            <a:pPr eaLnBrk="1" hangingPunct="1">
              <a:lnSpc>
                <a:spcPct val="80000"/>
              </a:lnSpc>
              <a:buFontTx/>
              <a:buNone/>
            </a:pPr>
            <a:endParaRPr lang="en-GB" sz="2400" b="1" dirty="0">
              <a:latin typeface="Helvetica" pitchFamily="34" charset="0"/>
            </a:endParaRPr>
          </a:p>
        </p:txBody>
      </p:sp>
      <p:sp>
        <p:nvSpPr>
          <p:cNvPr id="6" name="Pladsholder til diasnummer 5"/>
          <p:cNvSpPr>
            <a:spLocks noGrp="1"/>
          </p:cNvSpPr>
          <p:nvPr>
            <p:ph type="sldNum" sz="quarter" idx="12"/>
          </p:nvPr>
        </p:nvSpPr>
        <p:spPr/>
        <p:txBody>
          <a:bodyPr/>
          <a:lstStyle/>
          <a:p>
            <a:pPr>
              <a:defRPr/>
            </a:pPr>
            <a:fld id="{AD8007A9-9DCA-4ADC-9567-414FF5F054BC}" type="slidenum">
              <a:rPr lang="da-DK" smtClean="0"/>
              <a:pPr>
                <a:defRPr/>
              </a:pPr>
              <a:t>2</a:t>
            </a:fld>
            <a:endParaRPr lang="da-DK"/>
          </a:p>
        </p:txBody>
      </p:sp>
      <p:sp>
        <p:nvSpPr>
          <p:cNvPr id="7" name="Pladsholder til sidefod 6"/>
          <p:cNvSpPr>
            <a:spLocks noGrp="1"/>
          </p:cNvSpPr>
          <p:nvPr>
            <p:ph type="ftr" sz="quarter" idx="11"/>
          </p:nvPr>
        </p:nvSpPr>
        <p:spPr/>
        <p:txBody>
          <a:bodyPr/>
          <a:lstStyle/>
          <a:p>
            <a:pPr>
              <a:defRPr/>
            </a:pPr>
            <a:r>
              <a:rPr lang="de-DE"/>
              <a:t>Knud Schulz  april 2018</a:t>
            </a:r>
            <a:endParaRPr lang="da-DK" dirty="0"/>
          </a:p>
        </p:txBody>
      </p:sp>
    </p:spTree>
    <p:extLst>
      <p:ext uri="{BB962C8B-B14F-4D97-AF65-F5344CB8AC3E}">
        <p14:creationId xmlns:p14="http://schemas.microsoft.com/office/powerpoint/2010/main" val="154283808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869430" y="258043"/>
            <a:ext cx="8711575" cy="687388"/>
          </a:xfrm>
        </p:spPr>
        <p:txBody>
          <a:bodyPr>
            <a:noAutofit/>
          </a:bodyPr>
          <a:lstStyle/>
          <a:p>
            <a:r>
              <a:rPr lang="da-DK" b="1" dirty="0"/>
              <a:t>Dokk1 - </a:t>
            </a:r>
            <a:r>
              <a:rPr lang="da-DK" sz="4400" dirty="0"/>
              <a:t>De syv kerneværdier</a:t>
            </a:r>
          </a:p>
        </p:txBody>
      </p:sp>
      <p:sp>
        <p:nvSpPr>
          <p:cNvPr id="53251" name="Rectangle 3"/>
          <p:cNvSpPr>
            <a:spLocks noGrp="1" noChangeArrowheads="1"/>
          </p:cNvSpPr>
          <p:nvPr>
            <p:ph type="body" idx="1"/>
          </p:nvPr>
        </p:nvSpPr>
        <p:spPr>
          <a:xfrm>
            <a:off x="2279576" y="1124744"/>
            <a:ext cx="7772400" cy="4572000"/>
          </a:xfrm>
        </p:spPr>
        <p:txBody>
          <a:bodyPr>
            <a:normAutofit/>
          </a:bodyPr>
          <a:lstStyle/>
          <a:p>
            <a:pPr marL="457200" indent="-457200">
              <a:lnSpc>
                <a:spcPct val="80000"/>
              </a:lnSpc>
              <a:buFontTx/>
              <a:buAutoNum type="arabicPeriod"/>
            </a:pPr>
            <a:r>
              <a:rPr lang="da-DK" sz="3200" b="1" dirty="0"/>
              <a:t>Borgeren som udgangspunkt</a:t>
            </a:r>
          </a:p>
          <a:p>
            <a:pPr marL="457200" indent="-457200">
              <a:lnSpc>
                <a:spcPct val="80000"/>
              </a:lnSpc>
              <a:buFontTx/>
              <a:buAutoNum type="arabicPeriod"/>
            </a:pPr>
            <a:r>
              <a:rPr lang="da-DK" sz="3200" b="1" dirty="0"/>
              <a:t>Livslang læring og fællesskab</a:t>
            </a:r>
          </a:p>
          <a:p>
            <a:pPr marL="457200" indent="-457200">
              <a:lnSpc>
                <a:spcPct val="80000"/>
              </a:lnSpc>
              <a:buFontTx/>
              <a:buAutoNum type="arabicPeriod"/>
            </a:pPr>
            <a:r>
              <a:rPr lang="da-DK" sz="3200" b="1" dirty="0"/>
              <a:t>Mangfoldighed, samarbejde og netværk</a:t>
            </a:r>
          </a:p>
          <a:p>
            <a:pPr marL="457200" indent="-457200">
              <a:lnSpc>
                <a:spcPct val="80000"/>
              </a:lnSpc>
              <a:buFontTx/>
              <a:buAutoNum type="arabicPeriod"/>
            </a:pPr>
            <a:r>
              <a:rPr lang="da-DK" sz="3200" b="1" dirty="0"/>
              <a:t>Kultur og oplevelser </a:t>
            </a:r>
          </a:p>
          <a:p>
            <a:pPr marL="457200" indent="-457200">
              <a:lnSpc>
                <a:spcPct val="80000"/>
              </a:lnSpc>
              <a:buFontTx/>
              <a:buAutoNum type="arabicPeriod"/>
            </a:pPr>
            <a:r>
              <a:rPr lang="da-DK" sz="3200" b="1" dirty="0"/>
              <a:t>Brobygger mellem borger, teknologi og viden</a:t>
            </a:r>
          </a:p>
          <a:p>
            <a:pPr marL="457200" indent="-457200">
              <a:lnSpc>
                <a:spcPct val="80000"/>
              </a:lnSpc>
              <a:buFontTx/>
              <a:buAutoNum type="arabicPeriod"/>
            </a:pPr>
            <a:r>
              <a:rPr lang="da-DK" sz="3200" b="1" dirty="0"/>
              <a:t>Fleksibel og professionel organisation</a:t>
            </a:r>
          </a:p>
          <a:p>
            <a:pPr marL="457200" indent="-457200">
              <a:lnSpc>
                <a:spcPct val="80000"/>
              </a:lnSpc>
              <a:buFontTx/>
              <a:buAutoNum type="arabicPeriod"/>
            </a:pPr>
            <a:r>
              <a:rPr lang="da-DK" sz="3200" b="1" dirty="0"/>
              <a:t>Et bæredygtigt ikon for Århus</a:t>
            </a:r>
            <a:r>
              <a:rPr lang="da-DK" sz="3200" dirty="0"/>
              <a:t> </a:t>
            </a:r>
          </a:p>
        </p:txBody>
      </p:sp>
      <p:pic>
        <p:nvPicPr>
          <p:cNvPr id="53252" name="Picture 4" descr="Corevaluesthumb"/>
          <p:cNvPicPr>
            <a:picLocks noChangeAspect="1" noChangeArrowheads="1"/>
          </p:cNvPicPr>
          <p:nvPr/>
        </p:nvPicPr>
        <p:blipFill>
          <a:blip r:embed="rId3" cstate="screen"/>
          <a:srcRect/>
          <a:stretch>
            <a:fillRect/>
          </a:stretch>
        </p:blipFill>
        <p:spPr bwMode="auto">
          <a:xfrm>
            <a:off x="9120336" y="5310336"/>
            <a:ext cx="1547664" cy="1547664"/>
          </a:xfrm>
          <a:prstGeom prst="rect">
            <a:avLst/>
          </a:prstGeom>
          <a:noFill/>
        </p:spPr>
      </p:pic>
      <p:sp>
        <p:nvSpPr>
          <p:cNvPr id="5" name="Pladsholder til diasnummer 4"/>
          <p:cNvSpPr>
            <a:spLocks noGrp="1"/>
          </p:cNvSpPr>
          <p:nvPr>
            <p:ph type="sldNum" sz="quarter" idx="12"/>
          </p:nvPr>
        </p:nvSpPr>
        <p:spPr/>
        <p:txBody>
          <a:bodyPr/>
          <a:lstStyle/>
          <a:p>
            <a:fld id="{276EF822-D53A-41D7-86E7-2077A16B4908}" type="slidenum">
              <a:rPr lang="en-US" smtClean="0"/>
              <a:pPr/>
              <a:t>20</a:t>
            </a:fld>
            <a:endParaRPr lang="en-US"/>
          </a:p>
        </p:txBody>
      </p:sp>
      <p:sp>
        <p:nvSpPr>
          <p:cNvPr id="6" name="Pladsholder til sidefod 5"/>
          <p:cNvSpPr>
            <a:spLocks noGrp="1"/>
          </p:cNvSpPr>
          <p:nvPr>
            <p:ph type="ftr" sz="quarter" idx="11"/>
          </p:nvPr>
        </p:nvSpPr>
        <p:spPr/>
        <p:txBody>
          <a:bodyPr/>
          <a:lstStyle/>
          <a:p>
            <a:r>
              <a:rPr lang="nl-NL"/>
              <a:t>Knud Schulz  Aarhus september 2017</a:t>
            </a:r>
            <a:endParaRPr lang="en-US"/>
          </a:p>
        </p:txBody>
      </p:sp>
      <p:pic>
        <p:nvPicPr>
          <p:cNvPr id="11" name="Picture 4" descr="Corevaluesthumb"/>
          <p:cNvPicPr>
            <a:picLocks noChangeAspect="1" noChangeArrowheads="1"/>
          </p:cNvPicPr>
          <p:nvPr/>
        </p:nvPicPr>
        <p:blipFill>
          <a:blip r:embed="rId3" cstate="screen"/>
          <a:srcRect/>
          <a:stretch>
            <a:fillRect/>
          </a:stretch>
        </p:blipFill>
        <p:spPr bwMode="auto">
          <a:xfrm>
            <a:off x="7896200" y="5310336"/>
            <a:ext cx="1547664" cy="1547664"/>
          </a:xfrm>
          <a:prstGeom prst="rect">
            <a:avLst/>
          </a:prstGeom>
          <a:noFill/>
        </p:spPr>
      </p:pic>
      <p:pic>
        <p:nvPicPr>
          <p:cNvPr id="12" name="Picture 4" descr="Corevaluesthumb"/>
          <p:cNvPicPr>
            <a:picLocks noChangeAspect="1" noChangeArrowheads="1"/>
          </p:cNvPicPr>
          <p:nvPr/>
        </p:nvPicPr>
        <p:blipFill>
          <a:blip r:embed="rId3" cstate="screen"/>
          <a:srcRect/>
          <a:stretch>
            <a:fillRect/>
          </a:stretch>
        </p:blipFill>
        <p:spPr bwMode="auto">
          <a:xfrm>
            <a:off x="6384032" y="5310336"/>
            <a:ext cx="1547664" cy="1547664"/>
          </a:xfrm>
          <a:prstGeom prst="rect">
            <a:avLst/>
          </a:prstGeom>
          <a:noFill/>
        </p:spPr>
      </p:pic>
      <p:pic>
        <p:nvPicPr>
          <p:cNvPr id="13" name="Picture 4" descr="Corevaluesthumb"/>
          <p:cNvPicPr>
            <a:picLocks noChangeAspect="1" noChangeArrowheads="1"/>
          </p:cNvPicPr>
          <p:nvPr/>
        </p:nvPicPr>
        <p:blipFill>
          <a:blip r:embed="rId3" cstate="screen"/>
          <a:srcRect/>
          <a:stretch>
            <a:fillRect/>
          </a:stretch>
        </p:blipFill>
        <p:spPr bwMode="auto">
          <a:xfrm>
            <a:off x="4871864" y="5310336"/>
            <a:ext cx="1547664" cy="1547664"/>
          </a:xfrm>
          <a:prstGeom prst="rect">
            <a:avLst/>
          </a:prstGeom>
          <a:noFill/>
        </p:spPr>
      </p:pic>
      <p:pic>
        <p:nvPicPr>
          <p:cNvPr id="14" name="Picture 4" descr="Corevaluesthumb"/>
          <p:cNvPicPr>
            <a:picLocks noChangeAspect="1" noChangeArrowheads="1"/>
          </p:cNvPicPr>
          <p:nvPr/>
        </p:nvPicPr>
        <p:blipFill>
          <a:blip r:embed="rId3" cstate="screen"/>
          <a:srcRect/>
          <a:stretch>
            <a:fillRect/>
          </a:stretch>
        </p:blipFill>
        <p:spPr bwMode="auto">
          <a:xfrm>
            <a:off x="3431704" y="5310336"/>
            <a:ext cx="1547664" cy="1547664"/>
          </a:xfrm>
          <a:prstGeom prst="rect">
            <a:avLst/>
          </a:prstGeom>
          <a:noFill/>
        </p:spPr>
      </p:pic>
      <p:pic>
        <p:nvPicPr>
          <p:cNvPr id="15" name="Picture 4" descr="Corevaluesthumb"/>
          <p:cNvPicPr>
            <a:picLocks noChangeAspect="1" noChangeArrowheads="1"/>
          </p:cNvPicPr>
          <p:nvPr/>
        </p:nvPicPr>
        <p:blipFill>
          <a:blip r:embed="rId3" cstate="screen"/>
          <a:srcRect/>
          <a:stretch>
            <a:fillRect/>
          </a:stretch>
        </p:blipFill>
        <p:spPr bwMode="auto">
          <a:xfrm>
            <a:off x="1919536" y="5310336"/>
            <a:ext cx="1547664" cy="1547664"/>
          </a:xfrm>
          <a:prstGeom prst="rect">
            <a:avLst/>
          </a:prstGeom>
          <a:noFill/>
        </p:spPr>
      </p:pic>
    </p:spTree>
    <p:extLst>
      <p:ext uri="{BB962C8B-B14F-4D97-AF65-F5344CB8AC3E}">
        <p14:creationId xmlns:p14="http://schemas.microsoft.com/office/powerpoint/2010/main" val="223082590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sidefod 4"/>
          <p:cNvSpPr>
            <a:spLocks noGrp="1"/>
          </p:cNvSpPr>
          <p:nvPr>
            <p:ph type="ftr" sz="quarter" idx="11"/>
          </p:nvPr>
        </p:nvSpPr>
        <p:spPr/>
        <p:txBody>
          <a:bodyPr/>
          <a:lstStyle/>
          <a:p>
            <a:r>
              <a:rPr lang="da-DK" altLang="da-DK"/>
              <a:t>Knud Schulz  april 2018</a:t>
            </a:r>
          </a:p>
        </p:txBody>
      </p:sp>
      <p:sp>
        <p:nvSpPr>
          <p:cNvPr id="727042" name="Rectangle 2"/>
          <p:cNvSpPr>
            <a:spLocks noGrp="1" noChangeArrowheads="1"/>
          </p:cNvSpPr>
          <p:nvPr>
            <p:ph type="title"/>
          </p:nvPr>
        </p:nvSpPr>
        <p:spPr/>
        <p:txBody>
          <a:bodyPr/>
          <a:lstStyle/>
          <a:p>
            <a:r>
              <a:rPr lang="en-US" altLang="da-DK"/>
              <a:t>The Square</a:t>
            </a:r>
          </a:p>
        </p:txBody>
      </p:sp>
      <p:sp>
        <p:nvSpPr>
          <p:cNvPr id="727043" name="Rectangle 3"/>
          <p:cNvSpPr>
            <a:spLocks noGrp="1" noChangeArrowheads="1"/>
          </p:cNvSpPr>
          <p:nvPr>
            <p:ph type="body" idx="1"/>
          </p:nvPr>
        </p:nvSpPr>
        <p:spPr/>
        <p:txBody>
          <a:bodyPr/>
          <a:lstStyle/>
          <a:p>
            <a:endParaRPr lang="en-US" altLang="da-DK"/>
          </a:p>
        </p:txBody>
      </p:sp>
      <p:pic>
        <p:nvPicPr>
          <p:cNvPr id="727044" name="Picture 4"/>
          <p:cNvPicPr preferRelativeResize="0">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79651" y="1106488"/>
            <a:ext cx="7667625" cy="575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4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1" y="404814"/>
            <a:ext cx="9217025" cy="691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4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1226" y="404814"/>
            <a:ext cx="9756775" cy="731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4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9788" y="333376"/>
            <a:ext cx="10152063" cy="761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ladsholder til slidenummer 1">
            <a:extLst>
              <a:ext uri="{FF2B5EF4-FFF2-40B4-BE49-F238E27FC236}">
                <a16:creationId xmlns:a16="http://schemas.microsoft.com/office/drawing/2014/main" xmlns="" id="{F8CC4EEE-E433-401D-A787-C75B9E4A69DE}"/>
              </a:ext>
            </a:extLst>
          </p:cNvPr>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1983273266"/>
      </p:ext>
    </p:extLst>
  </p:cSld>
  <p:clrMapOvr>
    <a:masterClrMapping/>
  </p:clrMapOvr>
  <p:transition spd="slow" advTm="1200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27044"/>
                                        </p:tgtEl>
                                        <p:attrNameLst>
                                          <p:attrName>style.visibility</p:attrName>
                                        </p:attrNameLst>
                                      </p:cBhvr>
                                      <p:to>
                                        <p:strVal val="visible"/>
                                      </p:to>
                                    </p:set>
                                    <p:anim calcmode="lin" valueType="num">
                                      <p:cBhvr additive="base">
                                        <p:cTn id="7" dur="500" fill="hold"/>
                                        <p:tgtEl>
                                          <p:spTgt spid="727044"/>
                                        </p:tgtEl>
                                        <p:attrNameLst>
                                          <p:attrName>ppt_x</p:attrName>
                                        </p:attrNameLst>
                                      </p:cBhvr>
                                      <p:tavLst>
                                        <p:tav tm="0">
                                          <p:val>
                                            <p:strVal val="#ppt_x"/>
                                          </p:val>
                                        </p:tav>
                                        <p:tav tm="100000">
                                          <p:val>
                                            <p:strVal val="#ppt_x"/>
                                          </p:val>
                                        </p:tav>
                                      </p:tavLst>
                                    </p:anim>
                                    <p:anim calcmode="lin" valueType="num">
                                      <p:cBhvr additive="base">
                                        <p:cTn id="8" dur="500" fill="hold"/>
                                        <p:tgtEl>
                                          <p:spTgt spid="72704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27045"/>
                                        </p:tgtEl>
                                        <p:attrNameLst>
                                          <p:attrName>style.visibility</p:attrName>
                                        </p:attrNameLst>
                                      </p:cBhvr>
                                      <p:to>
                                        <p:strVal val="visible"/>
                                      </p:to>
                                    </p:set>
                                    <p:anim calcmode="lin" valueType="num">
                                      <p:cBhvr additive="base">
                                        <p:cTn id="13" dur="500" fill="hold"/>
                                        <p:tgtEl>
                                          <p:spTgt spid="727045"/>
                                        </p:tgtEl>
                                        <p:attrNameLst>
                                          <p:attrName>ppt_x</p:attrName>
                                        </p:attrNameLst>
                                      </p:cBhvr>
                                      <p:tavLst>
                                        <p:tav tm="0">
                                          <p:val>
                                            <p:strVal val="#ppt_x"/>
                                          </p:val>
                                        </p:tav>
                                        <p:tav tm="100000">
                                          <p:val>
                                            <p:strVal val="#ppt_x"/>
                                          </p:val>
                                        </p:tav>
                                      </p:tavLst>
                                    </p:anim>
                                    <p:anim calcmode="lin" valueType="num">
                                      <p:cBhvr additive="base">
                                        <p:cTn id="14" dur="500" fill="hold"/>
                                        <p:tgtEl>
                                          <p:spTgt spid="72704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nodeType="clickEffect">
                                  <p:stCondLst>
                                    <p:cond delay="0"/>
                                  </p:stCondLst>
                                  <p:childTnLst>
                                    <p:set>
                                      <p:cBhvr>
                                        <p:cTn id="18" dur="1" fill="hold">
                                          <p:stCondLst>
                                            <p:cond delay="0"/>
                                          </p:stCondLst>
                                        </p:cTn>
                                        <p:tgtEl>
                                          <p:spTgt spid="727046"/>
                                        </p:tgtEl>
                                        <p:attrNameLst>
                                          <p:attrName>style.visibility</p:attrName>
                                        </p:attrNameLst>
                                      </p:cBhvr>
                                      <p:to>
                                        <p:strVal val="visible"/>
                                      </p:to>
                                    </p:set>
                                    <p:animEffect transition="in" filter="fade">
                                      <p:cBhvr>
                                        <p:cTn id="19" dur="2000"/>
                                        <p:tgtEl>
                                          <p:spTgt spid="727046"/>
                                        </p:tgtEl>
                                      </p:cBhvr>
                                    </p:animEffect>
                                    <p:anim calcmode="lin" valueType="num">
                                      <p:cBhvr>
                                        <p:cTn id="20" dur="2000" fill="hold"/>
                                        <p:tgtEl>
                                          <p:spTgt spid="727046"/>
                                        </p:tgtEl>
                                        <p:attrNameLst>
                                          <p:attrName>style.rotation</p:attrName>
                                        </p:attrNameLst>
                                      </p:cBhvr>
                                      <p:tavLst>
                                        <p:tav tm="0">
                                          <p:val>
                                            <p:fltVal val="720"/>
                                          </p:val>
                                        </p:tav>
                                        <p:tav tm="100000">
                                          <p:val>
                                            <p:fltVal val="0"/>
                                          </p:val>
                                        </p:tav>
                                      </p:tavLst>
                                    </p:anim>
                                    <p:anim calcmode="lin" valueType="num">
                                      <p:cBhvr>
                                        <p:cTn id="21" dur="2000" fill="hold"/>
                                        <p:tgtEl>
                                          <p:spTgt spid="727046"/>
                                        </p:tgtEl>
                                        <p:attrNameLst>
                                          <p:attrName>ppt_h</p:attrName>
                                        </p:attrNameLst>
                                      </p:cBhvr>
                                      <p:tavLst>
                                        <p:tav tm="0">
                                          <p:val>
                                            <p:fltVal val="0"/>
                                          </p:val>
                                        </p:tav>
                                        <p:tav tm="100000">
                                          <p:val>
                                            <p:strVal val="#ppt_h"/>
                                          </p:val>
                                        </p:tav>
                                      </p:tavLst>
                                    </p:anim>
                                    <p:anim calcmode="lin" valueType="num">
                                      <p:cBhvr>
                                        <p:cTn id="22" dur="2000" fill="hold"/>
                                        <p:tgtEl>
                                          <p:spTgt spid="727046"/>
                                        </p:tgtEl>
                                        <p:attrNameLst>
                                          <p:attrName>ppt_w</p:attrName>
                                        </p:attrNameLst>
                                      </p:cBhvr>
                                      <p:tavLst>
                                        <p:tav tm="0">
                                          <p:val>
                                            <p:fltVal val="0"/>
                                          </p:val>
                                        </p:tav>
                                        <p:tav tm="100000">
                                          <p:val>
                                            <p:strVal val="#ppt_w"/>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727047"/>
                                        </p:tgtEl>
                                        <p:attrNameLst>
                                          <p:attrName>style.visibility</p:attrName>
                                        </p:attrNameLst>
                                      </p:cBhvr>
                                      <p:to>
                                        <p:strVal val="visible"/>
                                      </p:to>
                                    </p:set>
                                    <p:animEffect transition="in" filter="blinds(horizontal)">
                                      <p:cBhvr>
                                        <p:cTn id="27" dur="500"/>
                                        <p:tgtEl>
                                          <p:spTgt spid="727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ladsholder til sidefod 2"/>
          <p:cNvSpPr>
            <a:spLocks noGrp="1"/>
          </p:cNvSpPr>
          <p:nvPr>
            <p:ph type="ftr" sz="quarter" idx="11"/>
          </p:nvPr>
        </p:nvSpPr>
        <p:spPr/>
        <p:txBody>
          <a:bodyPr/>
          <a:lstStyle/>
          <a:p>
            <a:r>
              <a:rPr lang="da-DK" altLang="da-DK"/>
              <a:t>Knud Schulz  april 2018</a:t>
            </a:r>
          </a:p>
        </p:txBody>
      </p:sp>
      <p:pic>
        <p:nvPicPr>
          <p:cNvPr id="728066" name="Picture 2" descr="DSC01289"/>
          <p:cNvPicPr>
            <a:picLocks noGrp="1" noChangeAspect="1" noChangeArrowheads="1"/>
          </p:cNvPicPr>
          <p:nvPr>
            <p:ph type="body" idx="4294967295"/>
          </p:nvPr>
        </p:nvPicPr>
        <p:blipFill>
          <a:blip r:embed="rId2">
            <a:extLst>
              <a:ext uri="{28A0092B-C50C-407E-A947-70E740481C1C}">
                <a14:useLocalDpi xmlns:a14="http://schemas.microsoft.com/office/drawing/2010/main"/>
              </a:ext>
            </a:extLst>
          </a:blip>
          <a:srcRect/>
          <a:stretch>
            <a:fillRect/>
          </a:stretch>
        </p:blipFill>
        <p:spPr>
          <a:xfrm>
            <a:off x="3427413" y="2790825"/>
            <a:ext cx="2895600" cy="1824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2806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19289" y="2781300"/>
            <a:ext cx="2339975"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8068" name="Picture 4" descr="DSC0125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18626" y="2781300"/>
            <a:ext cx="1349375" cy="179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8069" name="Picture 5" descr="lytteuf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04063" y="4481514"/>
            <a:ext cx="1782762" cy="2376487"/>
          </a:xfrm>
          <a:prstGeom prst="rect">
            <a:avLst/>
          </a:prstGeom>
          <a:noFill/>
          <a:extLst>
            <a:ext uri="{909E8E84-426E-40DD-AFC4-6F175D3DCCD1}">
              <a14:hiddenFill xmlns:a14="http://schemas.microsoft.com/office/drawing/2010/main">
                <a:solidFill>
                  <a:srgbClr val="FFFFFF"/>
                </a:solidFill>
              </a14:hiddenFill>
            </a:ext>
          </a:extLst>
        </p:spPr>
      </p:pic>
      <p:pic>
        <p:nvPicPr>
          <p:cNvPr id="728070" name="Picture 6" descr="P101064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19289" y="4508500"/>
            <a:ext cx="3132137" cy="2349500"/>
          </a:xfrm>
          <a:prstGeom prst="rect">
            <a:avLst/>
          </a:prstGeom>
          <a:noFill/>
          <a:extLst>
            <a:ext uri="{909E8E84-426E-40DD-AFC4-6F175D3DCCD1}">
              <a14:hiddenFill xmlns:a14="http://schemas.microsoft.com/office/drawing/2010/main">
                <a:solidFill>
                  <a:srgbClr val="FFFFFF"/>
                </a:solidFill>
              </a14:hiddenFill>
            </a:ext>
          </a:extLst>
        </p:spPr>
      </p:pic>
      <p:pic>
        <p:nvPicPr>
          <p:cNvPr id="728071" name="Picture 7" descr="mtv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83114" y="4587876"/>
            <a:ext cx="3025775" cy="2270125"/>
          </a:xfrm>
          <a:prstGeom prst="rect">
            <a:avLst/>
          </a:prstGeom>
          <a:noFill/>
          <a:extLst>
            <a:ext uri="{909E8E84-426E-40DD-AFC4-6F175D3DCCD1}">
              <a14:hiddenFill xmlns:a14="http://schemas.microsoft.com/office/drawing/2010/main">
                <a:solidFill>
                  <a:srgbClr val="FFFFFF"/>
                </a:solidFill>
              </a14:hiddenFill>
            </a:ext>
          </a:extLst>
        </p:spPr>
      </p:pic>
      <p:pic>
        <p:nvPicPr>
          <p:cNvPr id="728072" name="Picture 8" descr="aabning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08888" y="4564064"/>
            <a:ext cx="3059112" cy="2293937"/>
          </a:xfrm>
          <a:prstGeom prst="rect">
            <a:avLst/>
          </a:prstGeom>
          <a:noFill/>
          <a:extLst>
            <a:ext uri="{909E8E84-426E-40DD-AFC4-6F175D3DCCD1}">
              <a14:hiddenFill xmlns:a14="http://schemas.microsoft.com/office/drawing/2010/main">
                <a:solidFill>
                  <a:srgbClr val="FFFFFF"/>
                </a:solidFill>
              </a14:hiddenFill>
            </a:ext>
          </a:extLst>
        </p:spPr>
      </p:pic>
      <p:pic>
        <p:nvPicPr>
          <p:cNvPr id="728073" name="Picture 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167439" y="2781301"/>
            <a:ext cx="3132137"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8074" name="Picture 1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232401" y="0"/>
            <a:ext cx="2087563"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8075" name="Picture 11"/>
          <p:cNvPicPr>
            <a:picLocks noGrp="1" noChangeAspect="1" noChangeArrowheads="1"/>
          </p:cNvPicPr>
          <p:nvPr>
            <p:ph type="title" idx="4294967295"/>
          </p:nvPr>
        </p:nvPicPr>
        <p:blipFill>
          <a:blip r:embed="rId11">
            <a:extLst>
              <a:ext uri="{28A0092B-C50C-407E-A947-70E740481C1C}">
                <a14:useLocalDpi xmlns:a14="http://schemas.microsoft.com/office/drawing/2010/main"/>
              </a:ext>
            </a:extLst>
          </a:blip>
          <a:srcRect/>
          <a:stretch>
            <a:fillRect/>
          </a:stretch>
        </p:blipFill>
        <p:spPr>
          <a:xfrm>
            <a:off x="6888164" y="0"/>
            <a:ext cx="3779837" cy="2808288"/>
          </a:xfrm>
          <a:noFill/>
          <a:ln/>
        </p:spPr>
      </p:pic>
      <p:pic>
        <p:nvPicPr>
          <p:cNvPr id="728076" name="Picture 12" descr="114_144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919288" y="0"/>
            <a:ext cx="3708400" cy="2782888"/>
          </a:xfrm>
          <a:prstGeom prst="rect">
            <a:avLst/>
          </a:prstGeom>
          <a:noFill/>
          <a:extLst>
            <a:ext uri="{909E8E84-426E-40DD-AFC4-6F175D3DCCD1}">
              <a14:hiddenFill xmlns:a14="http://schemas.microsoft.com/office/drawing/2010/main">
                <a:solidFill>
                  <a:srgbClr val="FFFFFF"/>
                </a:solidFill>
              </a14:hiddenFill>
            </a:ext>
          </a:extLst>
        </p:spPr>
      </p:pic>
      <p:pic>
        <p:nvPicPr>
          <p:cNvPr id="728077" name="Picture 13" descr="112_127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566150" y="0"/>
            <a:ext cx="210185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8078" name="Rectangle 14"/>
          <p:cNvSpPr>
            <a:spLocks noChangeArrowheads="1"/>
          </p:cNvSpPr>
          <p:nvPr/>
        </p:nvSpPr>
        <p:spPr bwMode="auto">
          <a:xfrm>
            <a:off x="3432175" y="1412875"/>
            <a:ext cx="5473700" cy="503238"/>
          </a:xfrm>
          <a:prstGeom prst="rect">
            <a:avLst/>
          </a:prstGeom>
          <a:gradFill rotWithShape="1">
            <a:gsLst>
              <a:gs pos="0">
                <a:schemeClr val="folHlink">
                  <a:alpha val="91000"/>
                </a:schemeClr>
              </a:gs>
              <a:gs pos="100000">
                <a:schemeClr val="folHlink">
                  <a:gamma/>
                  <a:shade val="46275"/>
                  <a:invGamma/>
                  <a:alpha val="78999"/>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da-DK" altLang="da-DK" sz="2400" b="1">
                <a:solidFill>
                  <a:schemeClr val="bg1"/>
                </a:solidFill>
              </a:rPr>
              <a:t>LitteraturLAB</a:t>
            </a:r>
          </a:p>
        </p:txBody>
      </p:sp>
      <p:sp>
        <p:nvSpPr>
          <p:cNvPr id="728079" name="Rectangle 15"/>
          <p:cNvSpPr>
            <a:spLocks noChangeArrowheads="1"/>
          </p:cNvSpPr>
          <p:nvPr/>
        </p:nvSpPr>
        <p:spPr bwMode="auto">
          <a:xfrm>
            <a:off x="3432176" y="2205039"/>
            <a:ext cx="5400675" cy="504825"/>
          </a:xfrm>
          <a:prstGeom prst="rect">
            <a:avLst/>
          </a:prstGeom>
          <a:gradFill rotWithShape="1">
            <a:gsLst>
              <a:gs pos="0">
                <a:schemeClr val="folHlink">
                  <a:alpha val="92000"/>
                </a:schemeClr>
              </a:gs>
              <a:gs pos="100000">
                <a:schemeClr val="folHlink">
                  <a:gamma/>
                  <a:shade val="46275"/>
                  <a:invGamma/>
                  <a:alpha val="82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da-DK" altLang="da-DK" sz="2400" b="1">
                <a:solidFill>
                  <a:schemeClr val="bg1"/>
                </a:solidFill>
              </a:rPr>
              <a:t>NyhedsLAB</a:t>
            </a:r>
          </a:p>
        </p:txBody>
      </p:sp>
      <p:sp>
        <p:nvSpPr>
          <p:cNvPr id="728080" name="Rectangle 16"/>
          <p:cNvSpPr>
            <a:spLocks noChangeArrowheads="1"/>
          </p:cNvSpPr>
          <p:nvPr/>
        </p:nvSpPr>
        <p:spPr bwMode="auto">
          <a:xfrm>
            <a:off x="3432175" y="3284539"/>
            <a:ext cx="5473700" cy="504825"/>
          </a:xfrm>
          <a:prstGeom prst="rect">
            <a:avLst/>
          </a:prstGeom>
          <a:gradFill rotWithShape="1">
            <a:gsLst>
              <a:gs pos="0">
                <a:schemeClr val="folHlink">
                  <a:alpha val="92000"/>
                </a:schemeClr>
              </a:gs>
              <a:gs pos="100000">
                <a:schemeClr val="folHlink">
                  <a:gamma/>
                  <a:shade val="46275"/>
                  <a:invGamma/>
                  <a:alpha val="82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da-DK" altLang="da-DK" sz="2400" b="1">
                <a:solidFill>
                  <a:schemeClr val="bg1"/>
                </a:solidFill>
              </a:rPr>
              <a:t>MusikLAB</a:t>
            </a:r>
          </a:p>
        </p:txBody>
      </p:sp>
      <p:sp>
        <p:nvSpPr>
          <p:cNvPr id="728081" name="Rectangle 17"/>
          <p:cNvSpPr>
            <a:spLocks noChangeArrowheads="1"/>
          </p:cNvSpPr>
          <p:nvPr/>
        </p:nvSpPr>
        <p:spPr bwMode="auto">
          <a:xfrm>
            <a:off x="3432175" y="4221164"/>
            <a:ext cx="5473700" cy="504825"/>
          </a:xfrm>
          <a:prstGeom prst="rect">
            <a:avLst/>
          </a:prstGeom>
          <a:gradFill rotWithShape="1">
            <a:gsLst>
              <a:gs pos="0">
                <a:schemeClr val="folHlink">
                  <a:alpha val="92000"/>
                </a:schemeClr>
              </a:gs>
              <a:gs pos="100000">
                <a:schemeClr val="folHlink">
                  <a:gamma/>
                  <a:shade val="46275"/>
                  <a:invGamma/>
                  <a:alpha val="82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da-DK" altLang="da-DK" sz="2400" b="1">
                <a:solidFill>
                  <a:schemeClr val="bg1"/>
                </a:solidFill>
              </a:rPr>
              <a:t>UdstillingsLAB</a:t>
            </a:r>
          </a:p>
        </p:txBody>
      </p:sp>
      <p:sp>
        <p:nvSpPr>
          <p:cNvPr id="728082" name="Rectangle 18"/>
          <p:cNvSpPr>
            <a:spLocks noChangeArrowheads="1"/>
          </p:cNvSpPr>
          <p:nvPr/>
        </p:nvSpPr>
        <p:spPr bwMode="auto">
          <a:xfrm>
            <a:off x="3432175" y="5229226"/>
            <a:ext cx="5473700" cy="504825"/>
          </a:xfrm>
          <a:prstGeom prst="rect">
            <a:avLst/>
          </a:prstGeom>
          <a:gradFill rotWithShape="1">
            <a:gsLst>
              <a:gs pos="0">
                <a:schemeClr val="folHlink">
                  <a:alpha val="92000"/>
                </a:schemeClr>
              </a:gs>
              <a:gs pos="100000">
                <a:schemeClr val="folHlink">
                  <a:gamma/>
                  <a:shade val="46275"/>
                  <a:invGamma/>
                  <a:alpha val="82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da-DK" altLang="da-DK" sz="2400" b="1">
                <a:solidFill>
                  <a:schemeClr val="bg1"/>
                </a:solidFill>
                <a:effectLst>
                  <a:outerShdw blurRad="38100" dist="38100" dir="2700000" algn="tl">
                    <a:srgbClr val="FFFFFF"/>
                  </a:outerShdw>
                </a:effectLst>
              </a:rPr>
              <a:t>DemokratiLAB</a:t>
            </a:r>
          </a:p>
        </p:txBody>
      </p:sp>
      <p:sp>
        <p:nvSpPr>
          <p:cNvPr id="728083" name="Rectangle 19"/>
          <p:cNvSpPr>
            <a:spLocks noChangeArrowheads="1"/>
          </p:cNvSpPr>
          <p:nvPr/>
        </p:nvSpPr>
        <p:spPr bwMode="auto">
          <a:xfrm>
            <a:off x="3432175" y="6165851"/>
            <a:ext cx="5473700" cy="504825"/>
          </a:xfrm>
          <a:prstGeom prst="rect">
            <a:avLst/>
          </a:prstGeom>
          <a:gradFill rotWithShape="1">
            <a:gsLst>
              <a:gs pos="0">
                <a:schemeClr val="folHlink">
                  <a:alpha val="92000"/>
                </a:schemeClr>
              </a:gs>
              <a:gs pos="100000">
                <a:schemeClr val="folHlink">
                  <a:gamma/>
                  <a:shade val="46275"/>
                  <a:invGamma/>
                  <a:alpha val="82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da-DK" altLang="da-DK" sz="2400" b="1">
                <a:solidFill>
                  <a:schemeClr val="bg1"/>
                </a:solidFill>
                <a:effectLst>
                  <a:outerShdw blurRad="38100" dist="38100" dir="2700000" algn="tl">
                    <a:srgbClr val="FFFFFF"/>
                  </a:outerShdw>
                </a:effectLst>
              </a:rPr>
              <a:t>Torvet</a:t>
            </a:r>
          </a:p>
        </p:txBody>
      </p:sp>
      <p:sp>
        <p:nvSpPr>
          <p:cNvPr id="2" name="Pladsholder til slidenummer 1">
            <a:extLst>
              <a:ext uri="{FF2B5EF4-FFF2-40B4-BE49-F238E27FC236}">
                <a16:creationId xmlns:a16="http://schemas.microsoft.com/office/drawing/2014/main" xmlns="" id="{73FF79E4-4FE3-47EB-B190-2F593381EB4B}"/>
              </a:ext>
            </a:extLst>
          </p:cNvPr>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2828880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8078"/>
                                        </p:tgtEl>
                                        <p:attrNameLst>
                                          <p:attrName>style.visibility</p:attrName>
                                        </p:attrNameLst>
                                      </p:cBhvr>
                                      <p:to>
                                        <p:strVal val="visible"/>
                                      </p:to>
                                    </p:set>
                                    <p:animEffect transition="in" filter="wipe(down)">
                                      <p:cBhvr>
                                        <p:cTn id="7" dur="500"/>
                                        <p:tgtEl>
                                          <p:spTgt spid="72807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28079"/>
                                        </p:tgtEl>
                                        <p:attrNameLst>
                                          <p:attrName>style.visibility</p:attrName>
                                        </p:attrNameLst>
                                      </p:cBhvr>
                                      <p:to>
                                        <p:strVal val="visible"/>
                                      </p:to>
                                    </p:set>
                                    <p:animEffect transition="in" filter="wipe(down)">
                                      <p:cBhvr>
                                        <p:cTn id="10" dur="500"/>
                                        <p:tgtEl>
                                          <p:spTgt spid="72807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28080"/>
                                        </p:tgtEl>
                                        <p:attrNameLst>
                                          <p:attrName>style.visibility</p:attrName>
                                        </p:attrNameLst>
                                      </p:cBhvr>
                                      <p:to>
                                        <p:strVal val="visible"/>
                                      </p:to>
                                    </p:set>
                                    <p:animEffect transition="in" filter="wipe(down)">
                                      <p:cBhvr>
                                        <p:cTn id="13" dur="500"/>
                                        <p:tgtEl>
                                          <p:spTgt spid="72808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28081"/>
                                        </p:tgtEl>
                                        <p:attrNameLst>
                                          <p:attrName>style.visibility</p:attrName>
                                        </p:attrNameLst>
                                      </p:cBhvr>
                                      <p:to>
                                        <p:strVal val="visible"/>
                                      </p:to>
                                    </p:set>
                                    <p:animEffect transition="in" filter="wipe(down)">
                                      <p:cBhvr>
                                        <p:cTn id="16" dur="500"/>
                                        <p:tgtEl>
                                          <p:spTgt spid="72808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28082"/>
                                        </p:tgtEl>
                                        <p:attrNameLst>
                                          <p:attrName>style.visibility</p:attrName>
                                        </p:attrNameLst>
                                      </p:cBhvr>
                                      <p:to>
                                        <p:strVal val="visible"/>
                                      </p:to>
                                    </p:set>
                                    <p:animEffect transition="in" filter="wipe(down)">
                                      <p:cBhvr>
                                        <p:cTn id="19" dur="500"/>
                                        <p:tgtEl>
                                          <p:spTgt spid="72808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28083"/>
                                        </p:tgtEl>
                                        <p:attrNameLst>
                                          <p:attrName>style.visibility</p:attrName>
                                        </p:attrNameLst>
                                      </p:cBhvr>
                                      <p:to>
                                        <p:strVal val="visible"/>
                                      </p:to>
                                    </p:set>
                                    <p:animEffect transition="in" filter="wipe(down)">
                                      <p:cBhvr>
                                        <p:cTn id="22" dur="500"/>
                                        <p:tgtEl>
                                          <p:spTgt spid="728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078" grpId="0" animBg="1"/>
      <p:bldP spid="728079" grpId="0" animBg="1"/>
      <p:bldP spid="728080" grpId="0" animBg="1"/>
      <p:bldP spid="728081" grpId="0" animBg="1"/>
      <p:bldP spid="728082" grpId="0" animBg="1"/>
      <p:bldP spid="72808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a:spLocks noChangeArrowheads="1"/>
          </p:cNvSpPr>
          <p:nvPr/>
        </p:nvSpPr>
        <p:spPr bwMode="auto">
          <a:xfrm>
            <a:off x="3575051" y="1628776"/>
            <a:ext cx="3357563" cy="3357563"/>
          </a:xfrm>
          <a:prstGeom prst="ellipse">
            <a:avLst/>
          </a:prstGeom>
          <a:solidFill>
            <a:srgbClr val="FDDA30">
              <a:alpha val="64000"/>
            </a:srgbClr>
          </a:solidFill>
          <a:ln w="12700" algn="ctr">
            <a:solidFill>
              <a:schemeClr val="bg1"/>
            </a:solidFill>
            <a:round/>
            <a:headEnd/>
            <a:tailEnd/>
          </a:ln>
        </p:spPr>
        <p:txBody>
          <a:bodyPr anchor="ctr"/>
          <a:lstStyle/>
          <a:p>
            <a:pPr algn="ctr">
              <a:defRPr/>
            </a:pPr>
            <a:endParaRPr lang="da-DK" dirty="0">
              <a:solidFill>
                <a:srgbClr val="FF0000"/>
              </a:solidFill>
            </a:endParaRPr>
          </a:p>
        </p:txBody>
      </p:sp>
      <p:sp>
        <p:nvSpPr>
          <p:cNvPr id="3" name="Ellipse 2"/>
          <p:cNvSpPr/>
          <p:nvPr/>
        </p:nvSpPr>
        <p:spPr>
          <a:xfrm>
            <a:off x="5302251" y="1557339"/>
            <a:ext cx="3357563" cy="3286125"/>
          </a:xfrm>
          <a:prstGeom prst="ellipse">
            <a:avLst/>
          </a:prstGeom>
          <a:solidFill>
            <a:srgbClr val="00B050">
              <a:alpha val="6300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dirty="0">
              <a:solidFill>
                <a:srgbClr val="FF0000"/>
              </a:solidFill>
            </a:endParaRPr>
          </a:p>
        </p:txBody>
      </p:sp>
      <p:sp>
        <p:nvSpPr>
          <p:cNvPr id="4" name="Ellipse 3"/>
          <p:cNvSpPr>
            <a:spLocks noChangeArrowheads="1"/>
          </p:cNvSpPr>
          <p:nvPr/>
        </p:nvSpPr>
        <p:spPr bwMode="auto">
          <a:xfrm>
            <a:off x="3502026" y="3141664"/>
            <a:ext cx="3286125" cy="3286125"/>
          </a:xfrm>
          <a:prstGeom prst="ellipse">
            <a:avLst/>
          </a:prstGeom>
          <a:solidFill>
            <a:srgbClr val="FF0000">
              <a:alpha val="64000"/>
            </a:srgbClr>
          </a:solidFill>
          <a:ln w="12700" algn="ctr">
            <a:solidFill>
              <a:srgbClr val="FF0000"/>
            </a:solidFill>
            <a:round/>
            <a:headEnd/>
            <a:tailEnd/>
          </a:ln>
        </p:spPr>
        <p:txBody>
          <a:bodyPr anchor="ctr"/>
          <a:lstStyle/>
          <a:p>
            <a:pPr algn="ctr">
              <a:defRPr/>
            </a:pPr>
            <a:endParaRPr lang="da-DK" dirty="0">
              <a:solidFill>
                <a:srgbClr val="FF0000"/>
              </a:solidFill>
            </a:endParaRPr>
          </a:p>
        </p:txBody>
      </p:sp>
      <p:sp>
        <p:nvSpPr>
          <p:cNvPr id="5" name="Ellipse 4"/>
          <p:cNvSpPr/>
          <p:nvPr/>
        </p:nvSpPr>
        <p:spPr>
          <a:xfrm>
            <a:off x="5302251" y="3141663"/>
            <a:ext cx="3357563" cy="3357562"/>
          </a:xfrm>
          <a:prstGeom prst="ellipse">
            <a:avLst/>
          </a:prstGeom>
          <a:solidFill>
            <a:srgbClr val="00B0F0">
              <a:alpha val="5900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dirty="0">
              <a:solidFill>
                <a:srgbClr val="FF0000"/>
              </a:solidFill>
            </a:endParaRPr>
          </a:p>
        </p:txBody>
      </p:sp>
      <p:sp>
        <p:nvSpPr>
          <p:cNvPr id="7" name="Rektangel 6"/>
          <p:cNvSpPr/>
          <p:nvPr/>
        </p:nvSpPr>
        <p:spPr>
          <a:xfrm>
            <a:off x="4222751" y="2276476"/>
            <a:ext cx="3857625" cy="35718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dirty="0">
              <a:solidFill>
                <a:srgbClr val="FF0000"/>
              </a:solidFill>
            </a:endParaRPr>
          </a:p>
        </p:txBody>
      </p:sp>
      <p:sp>
        <p:nvSpPr>
          <p:cNvPr id="8" name="Tekstboks 7"/>
          <p:cNvSpPr txBox="1">
            <a:spLocks noChangeArrowheads="1"/>
          </p:cNvSpPr>
          <p:nvPr/>
        </p:nvSpPr>
        <p:spPr bwMode="auto">
          <a:xfrm rot="-2302039">
            <a:off x="2855913" y="1844676"/>
            <a:ext cx="1763712" cy="366713"/>
          </a:xfrm>
          <a:prstGeom prst="rect">
            <a:avLst/>
          </a:prstGeom>
          <a:noFill/>
          <a:ln w="9525">
            <a:noFill/>
            <a:miter lim="800000"/>
            <a:headEnd/>
            <a:tailEnd/>
          </a:ln>
        </p:spPr>
        <p:txBody>
          <a:bodyPr wrap="none">
            <a:spAutoFit/>
          </a:bodyPr>
          <a:lstStyle/>
          <a:p>
            <a:r>
              <a:rPr lang="da-DK">
                <a:solidFill>
                  <a:srgbClr val="FFFFFF"/>
                </a:solidFill>
                <a:latin typeface="Tahoma" pitchFamily="34" charset="0"/>
              </a:rPr>
              <a:t>Inspirationsrum</a:t>
            </a:r>
          </a:p>
        </p:txBody>
      </p:sp>
      <p:sp>
        <p:nvSpPr>
          <p:cNvPr id="9" name="Tekstboks 8"/>
          <p:cNvSpPr txBox="1">
            <a:spLocks noChangeArrowheads="1"/>
          </p:cNvSpPr>
          <p:nvPr/>
        </p:nvSpPr>
        <p:spPr bwMode="auto">
          <a:xfrm rot="2731966">
            <a:off x="2570164" y="5702301"/>
            <a:ext cx="1944687" cy="366713"/>
          </a:xfrm>
          <a:prstGeom prst="rect">
            <a:avLst/>
          </a:prstGeom>
          <a:noFill/>
          <a:ln w="9525">
            <a:noFill/>
            <a:miter lim="800000"/>
            <a:headEnd/>
            <a:tailEnd/>
          </a:ln>
        </p:spPr>
        <p:txBody>
          <a:bodyPr>
            <a:spAutoFit/>
          </a:bodyPr>
          <a:lstStyle/>
          <a:p>
            <a:r>
              <a:rPr lang="da-DK">
                <a:solidFill>
                  <a:srgbClr val="FFFFFF"/>
                </a:solidFill>
                <a:latin typeface="Tahoma" pitchFamily="34" charset="0"/>
              </a:rPr>
              <a:t>Performativt rum</a:t>
            </a:r>
          </a:p>
        </p:txBody>
      </p:sp>
      <p:sp>
        <p:nvSpPr>
          <p:cNvPr id="10" name="Tekstboks 9"/>
          <p:cNvSpPr txBox="1">
            <a:spLocks noChangeArrowheads="1"/>
          </p:cNvSpPr>
          <p:nvPr/>
        </p:nvSpPr>
        <p:spPr bwMode="auto">
          <a:xfrm rot="2731966">
            <a:off x="7829550" y="1839913"/>
            <a:ext cx="1511300" cy="368300"/>
          </a:xfrm>
          <a:prstGeom prst="rect">
            <a:avLst/>
          </a:prstGeom>
          <a:noFill/>
          <a:ln w="9525">
            <a:noFill/>
            <a:miter lim="800000"/>
            <a:headEnd/>
            <a:tailEnd/>
          </a:ln>
        </p:spPr>
        <p:txBody>
          <a:bodyPr>
            <a:spAutoFit/>
          </a:bodyPr>
          <a:lstStyle/>
          <a:p>
            <a:r>
              <a:rPr lang="da-DK">
                <a:solidFill>
                  <a:srgbClr val="FFFFFF"/>
                </a:solidFill>
                <a:latin typeface="Tahoma" pitchFamily="34" charset="0"/>
              </a:rPr>
              <a:t>Læringsrum</a:t>
            </a:r>
          </a:p>
        </p:txBody>
      </p:sp>
      <p:sp>
        <p:nvSpPr>
          <p:cNvPr id="11" name="Tekstboks 10"/>
          <p:cNvSpPr txBox="1">
            <a:spLocks noChangeArrowheads="1"/>
          </p:cNvSpPr>
          <p:nvPr/>
        </p:nvSpPr>
        <p:spPr bwMode="auto">
          <a:xfrm rot="-2302039">
            <a:off x="7824789" y="5876926"/>
            <a:ext cx="1133475" cy="366713"/>
          </a:xfrm>
          <a:prstGeom prst="rect">
            <a:avLst/>
          </a:prstGeom>
          <a:noFill/>
          <a:ln w="9525">
            <a:noFill/>
            <a:miter lim="800000"/>
            <a:headEnd/>
            <a:tailEnd/>
          </a:ln>
        </p:spPr>
        <p:txBody>
          <a:bodyPr wrap="none">
            <a:spAutoFit/>
          </a:bodyPr>
          <a:lstStyle/>
          <a:p>
            <a:r>
              <a:rPr lang="da-DK">
                <a:solidFill>
                  <a:srgbClr val="FFFFFF"/>
                </a:solidFill>
                <a:latin typeface="Tahoma" pitchFamily="34" charset="0"/>
              </a:rPr>
              <a:t>Møderum</a:t>
            </a:r>
          </a:p>
        </p:txBody>
      </p:sp>
      <p:sp>
        <p:nvSpPr>
          <p:cNvPr id="7179" name="Text Box 5"/>
          <p:cNvSpPr txBox="1">
            <a:spLocks noChangeArrowheads="1"/>
          </p:cNvSpPr>
          <p:nvPr/>
        </p:nvSpPr>
        <p:spPr bwMode="auto">
          <a:xfrm>
            <a:off x="435077" y="79385"/>
            <a:ext cx="11363633" cy="523220"/>
          </a:xfrm>
          <a:prstGeom prst="rect">
            <a:avLst/>
          </a:prstGeom>
          <a:noFill/>
          <a:ln w="9525">
            <a:noFill/>
            <a:miter lim="800000"/>
            <a:headEnd/>
            <a:tailEnd/>
          </a:ln>
        </p:spPr>
        <p:txBody>
          <a:bodyPr wrap="square">
            <a:spAutoFit/>
          </a:bodyPr>
          <a:lstStyle/>
          <a:p>
            <a:r>
              <a:rPr lang="da-DK" sz="2800" dirty="0">
                <a:solidFill>
                  <a:srgbClr val="FFFFFF"/>
                </a:solidFill>
                <a:latin typeface="Verdana" pitchFamily="34" charset="0"/>
              </a:rPr>
              <a:t>Det moderne bibliotek – rum understøtter borgernes behov</a:t>
            </a:r>
          </a:p>
        </p:txBody>
      </p:sp>
      <p:sp>
        <p:nvSpPr>
          <p:cNvPr id="7180" name="Tekstboks 12"/>
          <p:cNvSpPr txBox="1">
            <a:spLocks noChangeArrowheads="1"/>
          </p:cNvSpPr>
          <p:nvPr/>
        </p:nvSpPr>
        <p:spPr bwMode="auto">
          <a:xfrm>
            <a:off x="2063553" y="6119812"/>
            <a:ext cx="1668463" cy="738188"/>
          </a:xfrm>
          <a:prstGeom prst="rect">
            <a:avLst/>
          </a:prstGeom>
          <a:noFill/>
          <a:ln w="9525">
            <a:noFill/>
            <a:miter lim="800000"/>
            <a:headEnd/>
            <a:tailEnd/>
          </a:ln>
        </p:spPr>
        <p:txBody>
          <a:bodyPr>
            <a:spAutoFit/>
          </a:bodyPr>
          <a:lstStyle/>
          <a:p>
            <a:r>
              <a:rPr lang="da-DK" sz="1400" dirty="0" err="1">
                <a:solidFill>
                  <a:srgbClr val="FFFFFF"/>
                </a:solidFill>
                <a:latin typeface="Tahoma" pitchFamily="34" charset="0"/>
              </a:rPr>
              <a:t>D.Skot-Hansen</a:t>
            </a:r>
            <a:endParaRPr lang="da-DK" sz="1400" dirty="0">
              <a:solidFill>
                <a:srgbClr val="FFFFFF"/>
              </a:solidFill>
              <a:latin typeface="Tahoma" pitchFamily="34" charset="0"/>
            </a:endParaRPr>
          </a:p>
          <a:p>
            <a:r>
              <a:rPr lang="da-DK" sz="1400" dirty="0">
                <a:solidFill>
                  <a:srgbClr val="FFFFFF"/>
                </a:solidFill>
                <a:latin typeface="Tahoma" pitchFamily="34" charset="0"/>
              </a:rPr>
              <a:t>C.H. Rasmussen</a:t>
            </a:r>
          </a:p>
          <a:p>
            <a:r>
              <a:rPr lang="da-DK" sz="1400" dirty="0">
                <a:solidFill>
                  <a:srgbClr val="FFFFFF"/>
                </a:solidFill>
                <a:latin typeface="Tahoma" pitchFamily="34" charset="0"/>
              </a:rPr>
              <a:t>H. Jochumsen</a:t>
            </a:r>
          </a:p>
        </p:txBody>
      </p:sp>
      <p:sp>
        <p:nvSpPr>
          <p:cNvPr id="14" name="Tekstboks 13"/>
          <p:cNvSpPr txBox="1">
            <a:spLocks noChangeArrowheads="1"/>
          </p:cNvSpPr>
          <p:nvPr/>
        </p:nvSpPr>
        <p:spPr bwMode="auto">
          <a:xfrm rot="2426467">
            <a:off x="4295775" y="5300663"/>
            <a:ext cx="928688" cy="366712"/>
          </a:xfrm>
          <a:prstGeom prst="rect">
            <a:avLst/>
          </a:prstGeom>
          <a:noFill/>
          <a:ln w="9525">
            <a:noFill/>
            <a:miter lim="800000"/>
            <a:headEnd/>
            <a:tailEnd/>
          </a:ln>
        </p:spPr>
        <p:txBody>
          <a:bodyPr>
            <a:spAutoFit/>
          </a:bodyPr>
          <a:lstStyle/>
          <a:p>
            <a:r>
              <a:rPr lang="da-DK">
                <a:solidFill>
                  <a:srgbClr val="FFFFFF"/>
                </a:solidFill>
                <a:latin typeface="Tahoma" pitchFamily="34" charset="0"/>
              </a:rPr>
              <a:t>Skabe</a:t>
            </a:r>
          </a:p>
        </p:txBody>
      </p:sp>
      <p:sp>
        <p:nvSpPr>
          <p:cNvPr id="15" name="Tekstboks 14"/>
          <p:cNvSpPr txBox="1">
            <a:spLocks noChangeArrowheads="1"/>
          </p:cNvSpPr>
          <p:nvPr/>
        </p:nvSpPr>
        <p:spPr bwMode="auto">
          <a:xfrm rot="-2389613">
            <a:off x="4151314" y="2492376"/>
            <a:ext cx="903287" cy="366713"/>
          </a:xfrm>
          <a:prstGeom prst="rect">
            <a:avLst/>
          </a:prstGeom>
          <a:noFill/>
          <a:ln w="9525">
            <a:noFill/>
            <a:miter lim="800000"/>
            <a:headEnd/>
            <a:tailEnd/>
          </a:ln>
        </p:spPr>
        <p:txBody>
          <a:bodyPr>
            <a:spAutoFit/>
          </a:bodyPr>
          <a:lstStyle/>
          <a:p>
            <a:r>
              <a:rPr lang="da-DK">
                <a:solidFill>
                  <a:srgbClr val="FFFFFF"/>
                </a:solidFill>
                <a:latin typeface="Tahoma" pitchFamily="34" charset="0"/>
              </a:rPr>
              <a:t>Opleve</a:t>
            </a:r>
          </a:p>
        </p:txBody>
      </p:sp>
      <p:sp>
        <p:nvSpPr>
          <p:cNvPr id="16" name="Tekstboks 15"/>
          <p:cNvSpPr txBox="1">
            <a:spLocks noChangeArrowheads="1"/>
          </p:cNvSpPr>
          <p:nvPr/>
        </p:nvSpPr>
        <p:spPr bwMode="auto">
          <a:xfrm rot="-2268978">
            <a:off x="6959601" y="5229226"/>
            <a:ext cx="957263" cy="366713"/>
          </a:xfrm>
          <a:prstGeom prst="rect">
            <a:avLst/>
          </a:prstGeom>
          <a:noFill/>
          <a:ln w="9525">
            <a:noFill/>
            <a:miter lim="800000"/>
            <a:headEnd/>
            <a:tailEnd/>
          </a:ln>
        </p:spPr>
        <p:txBody>
          <a:bodyPr wrap="none">
            <a:spAutoFit/>
          </a:bodyPr>
          <a:lstStyle/>
          <a:p>
            <a:r>
              <a:rPr lang="da-DK">
                <a:solidFill>
                  <a:srgbClr val="FFFFFF"/>
                </a:solidFill>
                <a:latin typeface="Tahoma" pitchFamily="34" charset="0"/>
              </a:rPr>
              <a:t>Deltage</a:t>
            </a:r>
          </a:p>
        </p:txBody>
      </p:sp>
      <p:sp>
        <p:nvSpPr>
          <p:cNvPr id="17" name="Tekstboks 16"/>
          <p:cNvSpPr txBox="1">
            <a:spLocks noChangeArrowheads="1"/>
          </p:cNvSpPr>
          <p:nvPr/>
        </p:nvSpPr>
        <p:spPr bwMode="auto">
          <a:xfrm rot="2665388">
            <a:off x="7032626" y="2492376"/>
            <a:ext cx="968375" cy="366713"/>
          </a:xfrm>
          <a:prstGeom prst="rect">
            <a:avLst/>
          </a:prstGeom>
          <a:noFill/>
          <a:ln w="9525">
            <a:noFill/>
            <a:miter lim="800000"/>
            <a:headEnd/>
            <a:tailEnd/>
          </a:ln>
        </p:spPr>
        <p:txBody>
          <a:bodyPr wrap="none">
            <a:spAutoFit/>
          </a:bodyPr>
          <a:lstStyle/>
          <a:p>
            <a:r>
              <a:rPr lang="da-DK">
                <a:solidFill>
                  <a:srgbClr val="FFFFFF"/>
                </a:solidFill>
                <a:latin typeface="Tahoma" pitchFamily="34" charset="0"/>
              </a:rPr>
              <a:t>Opdage</a:t>
            </a:r>
          </a:p>
        </p:txBody>
      </p:sp>
      <p:sp>
        <p:nvSpPr>
          <p:cNvPr id="165905" name="Text Box 17"/>
          <p:cNvSpPr txBox="1">
            <a:spLocks noChangeArrowheads="1"/>
          </p:cNvSpPr>
          <p:nvPr/>
        </p:nvSpPr>
        <p:spPr bwMode="auto">
          <a:xfrm>
            <a:off x="1919537" y="3501009"/>
            <a:ext cx="1552575" cy="396875"/>
          </a:xfrm>
          <a:prstGeom prst="rect">
            <a:avLst/>
          </a:prstGeom>
          <a:noFill/>
          <a:ln w="9525">
            <a:noFill/>
            <a:miter lim="800000"/>
            <a:headEnd/>
            <a:tailEnd/>
          </a:ln>
        </p:spPr>
        <p:txBody>
          <a:bodyPr wrap="none">
            <a:spAutoFit/>
          </a:bodyPr>
          <a:lstStyle/>
          <a:p>
            <a:r>
              <a:rPr lang="da-DK" sz="2000" dirty="0">
                <a:latin typeface="Verdana" pitchFamily="34" charset="0"/>
              </a:rPr>
              <a:t>Innovation</a:t>
            </a:r>
          </a:p>
        </p:txBody>
      </p:sp>
      <p:sp>
        <p:nvSpPr>
          <p:cNvPr id="165906" name="Text Box 18"/>
          <p:cNvSpPr txBox="1">
            <a:spLocks noChangeArrowheads="1"/>
          </p:cNvSpPr>
          <p:nvPr/>
        </p:nvSpPr>
        <p:spPr bwMode="auto">
          <a:xfrm>
            <a:off x="4656139" y="908051"/>
            <a:ext cx="2689225" cy="396875"/>
          </a:xfrm>
          <a:prstGeom prst="rect">
            <a:avLst/>
          </a:prstGeom>
          <a:noFill/>
          <a:ln w="9525">
            <a:noFill/>
            <a:miter lim="800000"/>
            <a:headEnd/>
            <a:tailEnd/>
          </a:ln>
        </p:spPr>
        <p:txBody>
          <a:bodyPr wrap="none">
            <a:spAutoFit/>
          </a:bodyPr>
          <a:lstStyle/>
          <a:p>
            <a:r>
              <a:rPr lang="da-DK" sz="2000" dirty="0">
                <a:latin typeface="Verdana" pitchFamily="34" charset="0"/>
              </a:rPr>
              <a:t>Erkendelse/erfaring</a:t>
            </a:r>
          </a:p>
        </p:txBody>
      </p:sp>
      <p:sp>
        <p:nvSpPr>
          <p:cNvPr id="165907" name="Text Box 19"/>
          <p:cNvSpPr txBox="1">
            <a:spLocks noChangeArrowheads="1"/>
          </p:cNvSpPr>
          <p:nvPr/>
        </p:nvSpPr>
        <p:spPr bwMode="auto">
          <a:xfrm>
            <a:off x="8637588" y="3500439"/>
            <a:ext cx="2030412" cy="396875"/>
          </a:xfrm>
          <a:prstGeom prst="rect">
            <a:avLst/>
          </a:prstGeom>
          <a:noFill/>
          <a:ln w="9525">
            <a:noFill/>
            <a:miter lim="800000"/>
            <a:headEnd/>
            <a:tailEnd/>
          </a:ln>
        </p:spPr>
        <p:txBody>
          <a:bodyPr wrap="none">
            <a:spAutoFit/>
          </a:bodyPr>
          <a:lstStyle/>
          <a:p>
            <a:r>
              <a:rPr lang="da-DK" sz="2000" dirty="0" err="1">
                <a:latin typeface="Verdana" pitchFamily="34" charset="0"/>
              </a:rPr>
              <a:t>Empowerment</a:t>
            </a:r>
            <a:endParaRPr lang="da-DK" sz="2000" dirty="0">
              <a:latin typeface="Verdana" pitchFamily="34" charset="0"/>
            </a:endParaRPr>
          </a:p>
        </p:txBody>
      </p:sp>
      <p:sp>
        <p:nvSpPr>
          <p:cNvPr id="165908" name="Text Box 20"/>
          <p:cNvSpPr txBox="1">
            <a:spLocks noChangeArrowheads="1"/>
          </p:cNvSpPr>
          <p:nvPr/>
        </p:nvSpPr>
        <p:spPr bwMode="auto">
          <a:xfrm>
            <a:off x="5232400" y="6461126"/>
            <a:ext cx="1784350" cy="396875"/>
          </a:xfrm>
          <a:prstGeom prst="rect">
            <a:avLst/>
          </a:prstGeom>
          <a:noFill/>
          <a:ln w="9525">
            <a:noFill/>
            <a:miter lim="800000"/>
            <a:headEnd/>
            <a:tailEnd/>
          </a:ln>
        </p:spPr>
        <p:txBody>
          <a:bodyPr wrap="none">
            <a:spAutoFit/>
          </a:bodyPr>
          <a:lstStyle/>
          <a:p>
            <a:r>
              <a:rPr lang="da-DK" sz="2000" dirty="0">
                <a:latin typeface="Verdana" pitchFamily="34" charset="0"/>
              </a:rPr>
              <a:t>Engagement</a:t>
            </a:r>
          </a:p>
        </p:txBody>
      </p:sp>
      <p:sp>
        <p:nvSpPr>
          <p:cNvPr id="21" name="Pladsholder til diasnummer 20"/>
          <p:cNvSpPr>
            <a:spLocks noGrp="1"/>
          </p:cNvSpPr>
          <p:nvPr>
            <p:ph type="sldNum" sz="quarter" idx="12"/>
          </p:nvPr>
        </p:nvSpPr>
        <p:spPr/>
        <p:txBody>
          <a:bodyPr/>
          <a:lstStyle/>
          <a:p>
            <a:fld id="{276EF822-D53A-41D7-86E7-2077A16B4908}" type="slidenum">
              <a:rPr lang="en-US" smtClean="0"/>
              <a:pPr/>
              <a:t>23</a:t>
            </a:fld>
            <a:endParaRPr lang="en-US"/>
          </a:p>
        </p:txBody>
      </p:sp>
      <p:sp>
        <p:nvSpPr>
          <p:cNvPr id="22" name="Pladsholder til sidefod 21"/>
          <p:cNvSpPr>
            <a:spLocks noGrp="1"/>
          </p:cNvSpPr>
          <p:nvPr>
            <p:ph type="ftr" sz="quarter" idx="11"/>
          </p:nvPr>
        </p:nvSpPr>
        <p:spPr/>
        <p:txBody>
          <a:bodyPr/>
          <a:lstStyle/>
          <a:p>
            <a:r>
              <a:rPr lang="de-DE"/>
              <a:t>Knud Schulz  april 2018</a:t>
            </a:r>
            <a:endParaRPr lang="en-US"/>
          </a:p>
        </p:txBody>
      </p:sp>
    </p:spTree>
    <p:extLst>
      <p:ext uri="{BB962C8B-B14F-4D97-AF65-F5344CB8AC3E}">
        <p14:creationId xmlns:p14="http://schemas.microsoft.com/office/powerpoint/2010/main" val="4434870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fltVal val="0"/>
                                          </p:val>
                                        </p:tav>
                                        <p:tav tm="100000">
                                          <p:val>
                                            <p:strVal val="#ppt_w"/>
                                          </p:val>
                                        </p:tav>
                                      </p:tavLst>
                                    </p:anim>
                                    <p:anim calcmode="lin" valueType="num">
                                      <p:cBhvr>
                                        <p:cTn id="37" dur="1000" fill="hold"/>
                                        <p:tgtEl>
                                          <p:spTgt spid="7"/>
                                        </p:tgtEl>
                                        <p:attrNameLst>
                                          <p:attrName>ppt_h</p:attrName>
                                        </p:attrNameLst>
                                      </p:cBhvr>
                                      <p:tavLst>
                                        <p:tav tm="0">
                                          <p:val>
                                            <p:fltVal val="0"/>
                                          </p:val>
                                        </p:tav>
                                        <p:tav tm="100000">
                                          <p:val>
                                            <p:strVal val="#ppt_h"/>
                                          </p:val>
                                        </p:tav>
                                      </p:tavLst>
                                    </p:anim>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5906"/>
                                        </p:tgtEl>
                                        <p:attrNameLst>
                                          <p:attrName>style.visibility</p:attrName>
                                        </p:attrNameLst>
                                      </p:cBhvr>
                                      <p:to>
                                        <p:strVal val="visible"/>
                                      </p:to>
                                    </p:set>
                                    <p:animEffect transition="in" filter="fade">
                                      <p:cBhvr>
                                        <p:cTn id="58" dur="1000"/>
                                        <p:tgtEl>
                                          <p:spTgt spid="165906"/>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165908"/>
                                        </p:tgtEl>
                                        <p:attrNameLst>
                                          <p:attrName>style.visibility</p:attrName>
                                        </p:attrNameLst>
                                      </p:cBhvr>
                                      <p:to>
                                        <p:strVal val="visible"/>
                                      </p:to>
                                    </p:set>
                                    <p:animEffect transition="in" filter="fade">
                                      <p:cBhvr>
                                        <p:cTn id="62" dur="500"/>
                                        <p:tgtEl>
                                          <p:spTgt spid="16590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5905"/>
                                        </p:tgtEl>
                                        <p:attrNameLst>
                                          <p:attrName>style.visibility</p:attrName>
                                        </p:attrNameLst>
                                      </p:cBhvr>
                                      <p:to>
                                        <p:strVal val="visible"/>
                                      </p:to>
                                    </p:set>
                                    <p:animEffect transition="in" filter="fade">
                                      <p:cBhvr>
                                        <p:cTn id="67" dur="500"/>
                                        <p:tgtEl>
                                          <p:spTgt spid="165905"/>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165907"/>
                                        </p:tgtEl>
                                        <p:attrNameLst>
                                          <p:attrName>style.visibility</p:attrName>
                                        </p:attrNameLst>
                                      </p:cBhvr>
                                      <p:to>
                                        <p:strVal val="visible"/>
                                      </p:to>
                                    </p:set>
                                    <p:animEffect transition="in" filter="fade">
                                      <p:cBhvr>
                                        <p:cTn id="71" dur="500"/>
                                        <p:tgtEl>
                                          <p:spTgt spid="165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animBg="1"/>
      <p:bldP spid="8" grpId="0"/>
      <p:bldP spid="9" grpId="0"/>
      <p:bldP spid="10" grpId="0"/>
      <p:bldP spid="11" grpId="0"/>
      <p:bldP spid="14" grpId="0"/>
      <p:bldP spid="15" grpId="0"/>
      <p:bldP spid="16" grpId="0"/>
      <p:bldP spid="17" grpId="0"/>
      <p:bldP spid="165905" grpId="0"/>
      <p:bldP spid="165906" grpId="0"/>
      <p:bldP spid="165907" grpId="0"/>
      <p:bldP spid="16590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55F60DF-01ED-44E9-8034-4FFF065740D2}"/>
              </a:ext>
            </a:extLst>
          </p:cNvPr>
          <p:cNvSpPr>
            <a:spLocks noGrp="1"/>
          </p:cNvSpPr>
          <p:nvPr>
            <p:ph type="title"/>
          </p:nvPr>
        </p:nvSpPr>
        <p:spPr/>
        <p:txBody>
          <a:bodyPr>
            <a:normAutofit fontScale="90000"/>
          </a:bodyPr>
          <a:lstStyle/>
          <a:p>
            <a:r>
              <a:rPr lang="da-DK" dirty="0"/>
              <a:t>Krav til totalrådgiveren om evne til at indgå i dialog og integrere input</a:t>
            </a:r>
          </a:p>
        </p:txBody>
      </p:sp>
      <p:sp>
        <p:nvSpPr>
          <p:cNvPr id="3" name="Pladsholder til indhold 2">
            <a:extLst>
              <a:ext uri="{FF2B5EF4-FFF2-40B4-BE49-F238E27FC236}">
                <a16:creationId xmlns:a16="http://schemas.microsoft.com/office/drawing/2014/main" xmlns="" id="{5FF9C79F-E5CF-467E-BF51-56A9B1C2E2E9}"/>
              </a:ext>
            </a:extLst>
          </p:cNvPr>
          <p:cNvSpPr>
            <a:spLocks noGrp="1"/>
          </p:cNvSpPr>
          <p:nvPr>
            <p:ph idx="1"/>
          </p:nvPr>
        </p:nvSpPr>
        <p:spPr>
          <a:xfrm>
            <a:off x="240891" y="2282825"/>
            <a:ext cx="11710218" cy="4351338"/>
          </a:xfrm>
        </p:spPr>
        <p:txBody>
          <a:bodyPr>
            <a:normAutofit/>
          </a:bodyPr>
          <a:lstStyle/>
          <a:p>
            <a:r>
              <a:rPr lang="da-DK" sz="3600" b="1" dirty="0"/>
              <a:t>‘Brugeren’ er borgerne - ikke den biblioteksprofessionelle </a:t>
            </a:r>
          </a:p>
          <a:p>
            <a:r>
              <a:rPr lang="da-DK" sz="3600" b="1" dirty="0"/>
              <a:t>Design processer med biblioteksprofessionelle</a:t>
            </a:r>
          </a:p>
          <a:p>
            <a:r>
              <a:rPr lang="da-DK" sz="3600" b="1" dirty="0"/>
              <a:t>Borgerkonsultationer/borgermøder</a:t>
            </a:r>
          </a:p>
          <a:p>
            <a:endParaRPr lang="da-DK" sz="3600" b="1" dirty="0"/>
          </a:p>
        </p:txBody>
      </p:sp>
      <p:sp>
        <p:nvSpPr>
          <p:cNvPr id="4" name="Pladsholder til sidefod 3">
            <a:extLst>
              <a:ext uri="{FF2B5EF4-FFF2-40B4-BE49-F238E27FC236}">
                <a16:creationId xmlns:a16="http://schemas.microsoft.com/office/drawing/2014/main" xmlns="" id="{EE814533-1644-4EF2-BD68-2D37C4AB46BA}"/>
              </a:ext>
            </a:extLst>
          </p:cNvPr>
          <p:cNvSpPr>
            <a:spLocks noGrp="1"/>
          </p:cNvSpPr>
          <p:nvPr>
            <p:ph type="ftr" sz="quarter" idx="11"/>
          </p:nvPr>
        </p:nvSpPr>
        <p:spPr/>
        <p:txBody>
          <a:bodyPr/>
          <a:lstStyle/>
          <a:p>
            <a:r>
              <a:rPr lang="en-US"/>
              <a:t>Knud Schulz  april 2018</a:t>
            </a:r>
            <a:endParaRPr lang="en-US" dirty="0"/>
          </a:p>
        </p:txBody>
      </p:sp>
      <p:sp>
        <p:nvSpPr>
          <p:cNvPr id="5" name="Pladsholder til slidenummer 4">
            <a:extLst>
              <a:ext uri="{FF2B5EF4-FFF2-40B4-BE49-F238E27FC236}">
                <a16:creationId xmlns:a16="http://schemas.microsoft.com/office/drawing/2014/main" xmlns="" id="{C6A2E531-BF56-4508-9908-82D3A6439293}"/>
              </a:ext>
            </a:extLst>
          </p:cNvPr>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63580932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indhold 10" descr="rekreative forløb.jpg"/>
          <p:cNvPicPr>
            <a:picLocks noChangeAspect="1"/>
          </p:cNvPicPr>
          <p:nvPr/>
        </p:nvPicPr>
        <p:blipFill>
          <a:blip r:embed="rId2" cstate="print"/>
          <a:srcRect/>
          <a:stretch>
            <a:fillRect/>
          </a:stretch>
        </p:blipFill>
        <p:spPr bwMode="auto">
          <a:xfrm>
            <a:off x="0" y="3715330"/>
            <a:ext cx="5720170" cy="3142670"/>
          </a:xfrm>
          <a:prstGeom prst="rect">
            <a:avLst/>
          </a:prstGeom>
          <a:noFill/>
          <a:ln w="9525">
            <a:noFill/>
            <a:miter lim="800000"/>
            <a:headEnd/>
            <a:tailEnd/>
          </a:ln>
        </p:spPr>
      </p:pic>
      <p:sp>
        <p:nvSpPr>
          <p:cNvPr id="38913" name="Rectangle 2"/>
          <p:cNvSpPr>
            <a:spLocks noGrp="1" noChangeArrowheads="1"/>
          </p:cNvSpPr>
          <p:nvPr>
            <p:ph type="title"/>
          </p:nvPr>
        </p:nvSpPr>
        <p:spPr>
          <a:xfrm>
            <a:off x="157316" y="1360641"/>
            <a:ext cx="5048865" cy="1176081"/>
          </a:xfrm>
        </p:spPr>
        <p:txBody>
          <a:bodyPr>
            <a:normAutofit fontScale="90000"/>
          </a:bodyPr>
          <a:lstStyle/>
          <a:p>
            <a:r>
              <a:rPr lang="da-DK" b="1" dirty="0"/>
              <a:t>Åbne </a:t>
            </a:r>
            <a:br>
              <a:rPr lang="da-DK" b="1" dirty="0"/>
            </a:br>
            <a:r>
              <a:rPr lang="da-DK" b="1" dirty="0"/>
              <a:t>borgerdialoger</a:t>
            </a:r>
            <a:br>
              <a:rPr lang="da-DK" b="1" dirty="0"/>
            </a:br>
            <a:endParaRPr lang="da-DK" dirty="0"/>
          </a:p>
        </p:txBody>
      </p:sp>
      <p:pic>
        <p:nvPicPr>
          <p:cNvPr id="38914" name="Picture 3" descr="maj_juni09 010"/>
          <p:cNvPicPr>
            <a:picLocks noGrp="1" noChangeAspect="1" noChangeArrowheads="1"/>
          </p:cNvPicPr>
          <p:nvPr>
            <p:ph idx="1"/>
          </p:nvPr>
        </p:nvPicPr>
        <p:blipFill>
          <a:blip r:embed="rId3" cstate="print"/>
          <a:stretch>
            <a:fillRect/>
          </a:stretch>
        </p:blipFill>
        <p:spPr>
          <a:xfrm>
            <a:off x="8065937" y="3715330"/>
            <a:ext cx="4190227" cy="3142670"/>
          </a:xfrm>
        </p:spPr>
      </p:pic>
      <p:pic>
        <p:nvPicPr>
          <p:cNvPr id="38915" name="Picture 4" descr="P1010558"/>
          <p:cNvPicPr>
            <a:picLocks noGrp="1" noChangeAspect="1" noChangeArrowheads="1"/>
          </p:cNvPicPr>
          <p:nvPr>
            <p:ph sz="quarter" idx="4294967295"/>
          </p:nvPr>
        </p:nvPicPr>
        <p:blipFill>
          <a:blip r:embed="rId4" cstate="email">
            <a:extLst>
              <a:ext uri="{28A0092B-C50C-407E-A947-70E740481C1C}">
                <a14:useLocalDpi xmlns:a14="http://schemas.microsoft.com/office/drawing/2010/main"/>
              </a:ext>
            </a:extLst>
          </a:blip>
          <a:stretch>
            <a:fillRect/>
          </a:stretch>
        </p:blipFill>
        <p:spPr>
          <a:xfrm>
            <a:off x="3852348" y="3715328"/>
            <a:ext cx="4276725" cy="3142671"/>
          </a:xfrm>
        </p:spPr>
      </p:pic>
      <p:sp>
        <p:nvSpPr>
          <p:cNvPr id="6" name="Rektangel 5">
            <a:extLst>
              <a:ext uri="{FF2B5EF4-FFF2-40B4-BE49-F238E27FC236}">
                <a16:creationId xmlns:a16="http://schemas.microsoft.com/office/drawing/2014/main" xmlns="" id="{CB9C4BFC-D127-4118-90D1-2541606EEFBA}"/>
              </a:ext>
            </a:extLst>
          </p:cNvPr>
          <p:cNvSpPr/>
          <p:nvPr/>
        </p:nvSpPr>
        <p:spPr>
          <a:xfrm>
            <a:off x="4431890" y="309551"/>
            <a:ext cx="7760110" cy="3030958"/>
          </a:xfrm>
          <a:prstGeom prst="rect">
            <a:avLst/>
          </a:prstGeom>
        </p:spPr>
        <p:txBody>
          <a:bodyPr wrap="square">
            <a:spAutoFit/>
          </a:bodyPr>
          <a:lstStyle/>
          <a:p>
            <a:pPr marL="342891" indent="-342891">
              <a:lnSpc>
                <a:spcPct val="80000"/>
              </a:lnSpc>
              <a:spcBef>
                <a:spcPct val="20000"/>
              </a:spcBef>
              <a:buFontTx/>
              <a:buChar char="•"/>
              <a:defRPr/>
            </a:pPr>
            <a:r>
              <a:rPr lang="da-DK" sz="2800" b="1" dirty="0"/>
              <a:t>Nabo-orienteringer (private og virksomheder)</a:t>
            </a:r>
          </a:p>
          <a:p>
            <a:pPr marL="342891" indent="-342891">
              <a:lnSpc>
                <a:spcPct val="80000"/>
              </a:lnSpc>
              <a:spcBef>
                <a:spcPct val="20000"/>
              </a:spcBef>
              <a:buFontTx/>
              <a:buChar char="•"/>
              <a:defRPr/>
            </a:pPr>
            <a:r>
              <a:rPr lang="da-DK" sz="2800" b="1" dirty="0"/>
              <a:t>Workshops - Bygningen</a:t>
            </a:r>
          </a:p>
          <a:p>
            <a:pPr marL="342891" indent="-342891">
              <a:lnSpc>
                <a:spcPct val="80000"/>
              </a:lnSpc>
              <a:spcBef>
                <a:spcPct val="20000"/>
              </a:spcBef>
              <a:buFontTx/>
              <a:buChar char="•"/>
              <a:defRPr/>
            </a:pPr>
            <a:r>
              <a:rPr lang="da-DK" sz="2800" b="1" dirty="0"/>
              <a:t>Workshops – Havnepladserne</a:t>
            </a:r>
          </a:p>
          <a:p>
            <a:pPr marL="342891" indent="-342891">
              <a:lnSpc>
                <a:spcPct val="80000"/>
              </a:lnSpc>
              <a:spcBef>
                <a:spcPct val="20000"/>
              </a:spcBef>
              <a:buFontTx/>
              <a:buChar char="•"/>
              <a:defRPr/>
            </a:pPr>
            <a:r>
              <a:rPr lang="da-DK" sz="2800" b="1" dirty="0"/>
              <a:t>Dialog med foreninger</a:t>
            </a:r>
          </a:p>
          <a:p>
            <a:pPr marL="342891" indent="-342891">
              <a:lnSpc>
                <a:spcPct val="80000"/>
              </a:lnSpc>
              <a:spcBef>
                <a:spcPct val="20000"/>
              </a:spcBef>
              <a:buFontTx/>
              <a:buChar char="•"/>
              <a:defRPr/>
            </a:pPr>
            <a:r>
              <a:rPr lang="da-DK" sz="2800" b="1" dirty="0"/>
              <a:t>Dialog med event-arrangører</a:t>
            </a:r>
          </a:p>
          <a:p>
            <a:pPr marL="342891" indent="-342891">
              <a:lnSpc>
                <a:spcPct val="80000"/>
              </a:lnSpc>
              <a:spcBef>
                <a:spcPct val="20000"/>
              </a:spcBef>
              <a:buFontTx/>
              <a:buChar char="•"/>
              <a:defRPr/>
            </a:pPr>
            <a:r>
              <a:rPr lang="da-DK" sz="2800" b="1" dirty="0"/>
              <a:t>Dialog med naboer</a:t>
            </a:r>
          </a:p>
          <a:p>
            <a:pPr marL="342891" indent="-342891">
              <a:lnSpc>
                <a:spcPct val="80000"/>
              </a:lnSpc>
              <a:spcBef>
                <a:spcPct val="20000"/>
              </a:spcBef>
              <a:buFontTx/>
              <a:buChar char="•"/>
              <a:defRPr/>
            </a:pPr>
            <a:r>
              <a:rPr lang="da-DK" sz="2800" b="1" dirty="0"/>
              <a:t>Dialog med institutioner i området</a:t>
            </a:r>
            <a:endParaRPr lang="da-DK" sz="2800" dirty="0"/>
          </a:p>
        </p:txBody>
      </p:sp>
    </p:spTree>
    <p:extLst>
      <p:ext uri="{BB962C8B-B14F-4D97-AF65-F5344CB8AC3E}">
        <p14:creationId xmlns:p14="http://schemas.microsoft.com/office/powerpoint/2010/main" val="197726909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Workshop 26-01-05 024"/>
          <p:cNvPicPr>
            <a:picLocks noChangeAspect="1" noChangeArrowheads="1"/>
          </p:cNvPicPr>
          <p:nvPr/>
        </p:nvPicPr>
        <p:blipFill>
          <a:blip r:embed="rId2" cstate="screen"/>
          <a:srcRect/>
          <a:stretch>
            <a:fillRect/>
          </a:stretch>
        </p:blipFill>
        <p:spPr>
          <a:xfrm>
            <a:off x="2424112" y="3951641"/>
            <a:ext cx="4032820" cy="2690373"/>
          </a:xfrm>
          <a:prstGeom prst="rect">
            <a:avLst/>
          </a:prstGeom>
          <a:ln/>
        </p:spPr>
      </p:pic>
      <p:sp>
        <p:nvSpPr>
          <p:cNvPr id="40962" name="Titel 1"/>
          <p:cNvSpPr>
            <a:spLocks noGrp="1"/>
          </p:cNvSpPr>
          <p:nvPr>
            <p:ph type="title" sz="quarter" idx="4294967295"/>
          </p:nvPr>
        </p:nvSpPr>
        <p:spPr>
          <a:xfrm>
            <a:off x="561719" y="127664"/>
            <a:ext cx="9585171" cy="936103"/>
          </a:xfrm>
        </p:spPr>
        <p:txBody>
          <a:bodyPr>
            <a:normAutofit fontScale="90000"/>
          </a:bodyPr>
          <a:lstStyle/>
          <a:p>
            <a:r>
              <a:rPr lang="da-DK" dirty="0"/>
              <a:t>Brugerinddragelse og </a:t>
            </a:r>
            <a:r>
              <a:rPr lang="da-DK" dirty="0" err="1"/>
              <a:t>prototyping</a:t>
            </a:r>
            <a:endParaRPr lang="da-DK" dirty="0"/>
          </a:p>
        </p:txBody>
      </p:sp>
      <p:pic>
        <p:nvPicPr>
          <p:cNvPr id="40963" name="Picture 4" descr="maikebarn"/>
          <p:cNvPicPr>
            <a:picLocks noGrp="1" noChangeAspect="1" noChangeArrowheads="1"/>
          </p:cNvPicPr>
          <p:nvPr>
            <p:ph sz="quarter" idx="4294967295"/>
          </p:nvPr>
        </p:nvPicPr>
        <p:blipFill>
          <a:blip r:embed="rId3" cstate="screen"/>
          <a:srcRect/>
          <a:stretch>
            <a:fillRect/>
          </a:stretch>
        </p:blipFill>
        <p:spPr>
          <a:xfrm>
            <a:off x="2424114" y="1196975"/>
            <a:ext cx="3671887" cy="2736850"/>
          </a:xfrm>
        </p:spPr>
      </p:pic>
      <p:pic>
        <p:nvPicPr>
          <p:cNvPr id="40964" name="Picture 4" descr="21012008386"/>
          <p:cNvPicPr>
            <a:picLocks noGrp="1" noChangeAspect="1" noChangeArrowheads="1"/>
          </p:cNvPicPr>
          <p:nvPr>
            <p:ph sz="quarter" idx="4294967295"/>
          </p:nvPr>
        </p:nvPicPr>
        <p:blipFill>
          <a:blip r:embed="rId4" cstate="screen"/>
          <a:srcRect/>
          <a:stretch>
            <a:fillRect/>
          </a:stretch>
        </p:blipFill>
        <p:spPr>
          <a:xfrm>
            <a:off x="6096001" y="1196975"/>
            <a:ext cx="3648075" cy="2808288"/>
          </a:xfrm>
          <a:ln/>
        </p:spPr>
      </p:pic>
      <p:pic>
        <p:nvPicPr>
          <p:cNvPr id="40966" name="Picture 6" descr="workshop"/>
          <p:cNvPicPr>
            <a:picLocks noGrp="1" noChangeAspect="1" noChangeArrowheads="1"/>
          </p:cNvPicPr>
          <p:nvPr>
            <p:ph sz="quarter" idx="4294967295"/>
          </p:nvPr>
        </p:nvPicPr>
        <p:blipFill>
          <a:blip r:embed="rId5" cstate="screen"/>
          <a:srcRect/>
          <a:stretch>
            <a:fillRect/>
          </a:stretch>
        </p:blipFill>
        <p:spPr>
          <a:xfrm>
            <a:off x="6084093" y="3901856"/>
            <a:ext cx="3671888" cy="2754313"/>
          </a:xfrm>
          <a:ln/>
        </p:spPr>
      </p:pic>
      <p:sp>
        <p:nvSpPr>
          <p:cNvPr id="9" name="Tekstfelt 8"/>
          <p:cNvSpPr txBox="1"/>
          <p:nvPr/>
        </p:nvSpPr>
        <p:spPr>
          <a:xfrm>
            <a:off x="4943872" y="6453337"/>
            <a:ext cx="2808312" cy="276999"/>
          </a:xfrm>
          <a:prstGeom prst="rect">
            <a:avLst/>
          </a:prstGeom>
          <a:noFill/>
        </p:spPr>
        <p:txBody>
          <a:bodyPr wrap="square" rtlCol="0">
            <a:spAutoFit/>
          </a:bodyPr>
          <a:lstStyle/>
          <a:p>
            <a:r>
              <a:rPr lang="da-DK" sz="1200" dirty="0">
                <a:solidFill>
                  <a:schemeClr val="bg1">
                    <a:lumMod val="65000"/>
                  </a:schemeClr>
                </a:solidFill>
              </a:rPr>
              <a:t>Marie </a:t>
            </a:r>
            <a:r>
              <a:rPr lang="da-DK" sz="1200" dirty="0" err="1">
                <a:solidFill>
                  <a:schemeClr val="bg1">
                    <a:lumMod val="65000"/>
                  </a:schemeClr>
                </a:solidFill>
              </a:rPr>
              <a:t>Ostergard</a:t>
            </a:r>
            <a:r>
              <a:rPr lang="da-DK" sz="1200" dirty="0">
                <a:solidFill>
                  <a:schemeClr val="bg1">
                    <a:lumMod val="65000"/>
                  </a:schemeClr>
                </a:solidFill>
              </a:rPr>
              <a:t>/Dokk1/Aarhus/ Denmark</a:t>
            </a:r>
          </a:p>
        </p:txBody>
      </p:sp>
      <p:pic>
        <p:nvPicPr>
          <p:cNvPr id="10" name="Picture 8" descr="IMG_0663"/>
          <p:cNvPicPr>
            <a:picLocks noChangeAspect="1" noChangeArrowheads="1"/>
          </p:cNvPicPr>
          <p:nvPr/>
        </p:nvPicPr>
        <p:blipFill>
          <a:blip r:embed="rId6" cstate="screen"/>
          <a:srcRect/>
          <a:stretch>
            <a:fillRect/>
          </a:stretch>
        </p:blipFill>
        <p:spPr bwMode="auto">
          <a:xfrm>
            <a:off x="2424113" y="1196976"/>
            <a:ext cx="3671887" cy="2754665"/>
          </a:xfrm>
          <a:prstGeom prst="rect">
            <a:avLst/>
          </a:prstGeom>
          <a:noFill/>
          <a:ln w="9525">
            <a:noFill/>
            <a:miter lim="800000"/>
            <a:headEnd/>
            <a:tailEnd/>
          </a:ln>
        </p:spPr>
      </p:pic>
    </p:spTree>
    <p:extLst>
      <p:ext uri="{BB962C8B-B14F-4D97-AF65-F5344CB8AC3E}">
        <p14:creationId xmlns:p14="http://schemas.microsoft.com/office/powerpoint/2010/main" val="105184739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Involvering i designprocesser</a:t>
            </a:r>
          </a:p>
        </p:txBody>
      </p:sp>
      <p:sp>
        <p:nvSpPr>
          <p:cNvPr id="3" name="Pladsholder til indhold 2"/>
          <p:cNvSpPr>
            <a:spLocks noGrp="1"/>
          </p:cNvSpPr>
          <p:nvPr>
            <p:ph idx="1"/>
          </p:nvPr>
        </p:nvSpPr>
        <p:spPr/>
        <p:txBody>
          <a:bodyPr>
            <a:normAutofit/>
          </a:bodyPr>
          <a:lstStyle/>
          <a:p>
            <a:r>
              <a:rPr lang="da-DK" sz="3600" dirty="0"/>
              <a:t>Forstærket ejerskab til samfundets institutioner</a:t>
            </a:r>
          </a:p>
          <a:p>
            <a:r>
              <a:rPr lang="da-DK" sz="3600" dirty="0"/>
              <a:t>Større kvalitet</a:t>
            </a:r>
          </a:p>
          <a:p>
            <a:endParaRPr lang="da-DK" sz="3600" dirty="0"/>
          </a:p>
        </p:txBody>
      </p:sp>
      <p:sp>
        <p:nvSpPr>
          <p:cNvPr id="4" name="Pladsholder til sidefod 3"/>
          <p:cNvSpPr>
            <a:spLocks noGrp="1"/>
          </p:cNvSpPr>
          <p:nvPr>
            <p:ph type="ftr" sz="quarter" idx="11"/>
          </p:nvPr>
        </p:nvSpPr>
        <p:spPr/>
        <p:txBody>
          <a:bodyPr/>
          <a:lstStyle/>
          <a:p>
            <a:r>
              <a:rPr lang="nl-NL"/>
              <a:t>Knud Schulz  Aarhus september 2017</a:t>
            </a:r>
            <a:endParaRPr lang="en-US" dirty="0"/>
          </a:p>
        </p:txBody>
      </p:sp>
      <p:sp>
        <p:nvSpPr>
          <p:cNvPr id="5" name="Pladsholder til slidenummer 4"/>
          <p:cNvSpPr>
            <a:spLocks noGrp="1"/>
          </p:cNvSpPr>
          <p:nvPr>
            <p:ph type="sldNum" sz="quarter" idx="12"/>
          </p:nvPr>
        </p:nvSpPr>
        <p:spPr/>
        <p:txBody>
          <a:bodyPr/>
          <a:lstStyle/>
          <a:p>
            <a:fld id="{6D22F896-40B5-4ADD-8801-0D06FADFA095}" type="slidenum">
              <a:rPr lang="en-US" smtClean="0"/>
              <a:t>27</a:t>
            </a:fld>
            <a:endParaRPr lang="en-US" dirty="0"/>
          </a:p>
        </p:txBody>
      </p:sp>
      <p:pic>
        <p:nvPicPr>
          <p:cNvPr id="6" name="Pladsholder til indhold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0487" y="2580879"/>
            <a:ext cx="5033962" cy="3775471"/>
          </a:xfrm>
          <a:prstGeom prst="rect">
            <a:avLst/>
          </a:prstGeom>
        </p:spPr>
      </p:pic>
    </p:spTree>
    <p:extLst>
      <p:ext uri="{BB962C8B-B14F-4D97-AF65-F5344CB8AC3E}">
        <p14:creationId xmlns:p14="http://schemas.microsoft.com/office/powerpoint/2010/main" val="185920637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227348" y="753714"/>
            <a:ext cx="6120680" cy="1143000"/>
          </a:xfrm>
        </p:spPr>
        <p:txBody>
          <a:bodyPr>
            <a:normAutofit fontScale="90000"/>
          </a:bodyPr>
          <a:lstStyle/>
          <a:p>
            <a:r>
              <a:rPr lang="en-GB" dirty="0" err="1">
                <a:solidFill>
                  <a:schemeClr val="tx1"/>
                </a:solidFill>
              </a:rPr>
              <a:t>Fototyping</a:t>
            </a:r>
            <a:r>
              <a:rPr lang="en-GB" dirty="0">
                <a:solidFill>
                  <a:schemeClr val="tx1"/>
                </a:solidFill>
              </a:rPr>
              <a:t> </a:t>
            </a:r>
            <a:r>
              <a:rPr lang="en-GB" dirty="0" err="1">
                <a:solidFill>
                  <a:schemeClr val="tx1"/>
                </a:solidFill>
              </a:rPr>
              <a:t>medarbejdere</a:t>
            </a:r>
            <a:endParaRPr lang="da-DK" dirty="0">
              <a:solidFill>
                <a:schemeClr val="tx1"/>
              </a:solidFill>
            </a:endParaRPr>
          </a:p>
        </p:txBody>
      </p:sp>
      <p:pic>
        <p:nvPicPr>
          <p:cNvPr id="45060" name="Picture 5" descr="slide_1b"/>
          <p:cNvPicPr>
            <a:picLocks noGrp="1" noChangeAspect="1" noChangeArrowheads="1"/>
          </p:cNvPicPr>
          <p:nvPr>
            <p:ph sz="half" idx="4294967295"/>
          </p:nvPr>
        </p:nvPicPr>
        <p:blipFill>
          <a:blip r:embed="rId2" cstate="screen"/>
          <a:srcRect/>
          <a:stretch>
            <a:fillRect/>
          </a:stretch>
        </p:blipFill>
        <p:spPr>
          <a:xfrm>
            <a:off x="4679107" y="835249"/>
            <a:ext cx="4670240" cy="5472608"/>
          </a:xfrm>
        </p:spPr>
      </p:pic>
      <p:sp>
        <p:nvSpPr>
          <p:cNvPr id="5" name="Pladsholder til diasnummer 4"/>
          <p:cNvSpPr>
            <a:spLocks noGrp="1"/>
          </p:cNvSpPr>
          <p:nvPr>
            <p:ph type="sldNum" sz="quarter" idx="12"/>
          </p:nvPr>
        </p:nvSpPr>
        <p:spPr/>
        <p:txBody>
          <a:bodyPr/>
          <a:lstStyle/>
          <a:p>
            <a:pPr>
              <a:defRPr/>
            </a:pPr>
            <a:fld id="{6D0B8B19-5057-4211-A331-B46581C810DE}" type="slidenum">
              <a:rPr lang="da-DK" smtClean="0"/>
              <a:pPr>
                <a:defRPr/>
              </a:pPr>
              <a:t>28</a:t>
            </a:fld>
            <a:endParaRPr lang="da-DK"/>
          </a:p>
        </p:txBody>
      </p:sp>
      <p:sp>
        <p:nvSpPr>
          <p:cNvPr id="6" name="Pladsholder til sidefod 5"/>
          <p:cNvSpPr>
            <a:spLocks noGrp="1"/>
          </p:cNvSpPr>
          <p:nvPr>
            <p:ph type="ftr" sz="quarter" idx="11"/>
          </p:nvPr>
        </p:nvSpPr>
        <p:spPr>
          <a:xfrm>
            <a:off x="3837265" y="6492875"/>
            <a:ext cx="4114800" cy="365125"/>
          </a:xfrm>
        </p:spPr>
        <p:txBody>
          <a:bodyPr/>
          <a:lstStyle/>
          <a:p>
            <a:pPr>
              <a:defRPr/>
            </a:pPr>
            <a:r>
              <a:rPr lang="nl-NL" dirty="0"/>
              <a:t>Knud Schulz  Aarhus september 2017</a:t>
            </a:r>
            <a:endParaRPr lang="da-DK" dirty="0"/>
          </a:p>
        </p:txBody>
      </p:sp>
    </p:spTree>
    <p:extLst>
      <p:ext uri="{BB962C8B-B14F-4D97-AF65-F5344CB8AC3E}">
        <p14:creationId xmlns:p14="http://schemas.microsoft.com/office/powerpoint/2010/main" val="423228639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IMG_0205"/>
          <p:cNvPicPr>
            <a:picLocks noChangeAspect="1" noChangeArrowheads="1"/>
          </p:cNvPicPr>
          <p:nvPr/>
        </p:nvPicPr>
        <p:blipFill>
          <a:blip r:embed="rId3" cstate="screen"/>
          <a:srcRect/>
          <a:stretch>
            <a:fillRect/>
          </a:stretch>
        </p:blipFill>
        <p:spPr bwMode="auto">
          <a:xfrm>
            <a:off x="3528798" y="872258"/>
            <a:ext cx="2734595" cy="2052686"/>
          </a:xfrm>
          <a:prstGeom prst="rect">
            <a:avLst/>
          </a:prstGeom>
          <a:noFill/>
          <a:ln w="9525">
            <a:noFill/>
            <a:miter lim="800000"/>
            <a:headEnd/>
            <a:tailEnd/>
          </a:ln>
        </p:spPr>
      </p:pic>
      <p:pic>
        <p:nvPicPr>
          <p:cNvPr id="47112" name="Picture 8" descr="IMG_0663"/>
          <p:cNvPicPr>
            <a:picLocks noChangeAspect="1" noChangeArrowheads="1"/>
          </p:cNvPicPr>
          <p:nvPr/>
        </p:nvPicPr>
        <p:blipFill>
          <a:blip r:embed="rId4" cstate="screen"/>
          <a:srcRect/>
          <a:stretch>
            <a:fillRect/>
          </a:stretch>
        </p:blipFill>
        <p:spPr bwMode="auto">
          <a:xfrm>
            <a:off x="3467030" y="4598187"/>
            <a:ext cx="2736304" cy="2052787"/>
          </a:xfrm>
          <a:prstGeom prst="rect">
            <a:avLst/>
          </a:prstGeom>
          <a:noFill/>
          <a:ln w="9525">
            <a:noFill/>
            <a:miter lim="800000"/>
            <a:headEnd/>
            <a:tailEnd/>
          </a:ln>
        </p:spPr>
      </p:pic>
      <p:pic>
        <p:nvPicPr>
          <p:cNvPr id="47110" name="Picture 6" descr="Billeder sommer 2007 069"/>
          <p:cNvPicPr>
            <a:picLocks noChangeAspect="1" noChangeArrowheads="1"/>
          </p:cNvPicPr>
          <p:nvPr/>
        </p:nvPicPr>
        <p:blipFill>
          <a:blip r:embed="rId5" cstate="screen"/>
          <a:srcRect/>
          <a:stretch>
            <a:fillRect/>
          </a:stretch>
        </p:blipFill>
        <p:spPr bwMode="auto">
          <a:xfrm>
            <a:off x="6168008" y="836712"/>
            <a:ext cx="2672864" cy="2016224"/>
          </a:xfrm>
          <a:prstGeom prst="rect">
            <a:avLst/>
          </a:prstGeom>
          <a:noFill/>
          <a:ln w="9525">
            <a:noFill/>
            <a:miter lim="800000"/>
            <a:headEnd/>
            <a:tailEnd/>
          </a:ln>
        </p:spPr>
      </p:pic>
      <p:pic>
        <p:nvPicPr>
          <p:cNvPr id="47111" name="Picture 7" descr="IMG_0655"/>
          <p:cNvPicPr>
            <a:picLocks noGrp="1" noChangeAspect="1" noChangeArrowheads="1"/>
          </p:cNvPicPr>
          <p:nvPr>
            <p:ph sz="half" idx="4294967295"/>
          </p:nvPr>
        </p:nvPicPr>
        <p:blipFill>
          <a:blip r:embed="rId6" cstate="screen"/>
          <a:srcRect/>
          <a:stretch>
            <a:fillRect/>
          </a:stretch>
        </p:blipFill>
        <p:spPr>
          <a:xfrm>
            <a:off x="6194450" y="2800511"/>
            <a:ext cx="2760381" cy="2068650"/>
          </a:xfrm>
        </p:spPr>
      </p:pic>
      <p:pic>
        <p:nvPicPr>
          <p:cNvPr id="47109" name="Picture 5" descr="Billeder sommer 2007 102"/>
          <p:cNvPicPr>
            <a:picLocks noChangeAspect="1" noChangeArrowheads="1"/>
          </p:cNvPicPr>
          <p:nvPr/>
        </p:nvPicPr>
        <p:blipFill>
          <a:blip r:embed="rId7" cstate="screen"/>
          <a:srcRect/>
          <a:stretch>
            <a:fillRect/>
          </a:stretch>
        </p:blipFill>
        <p:spPr bwMode="auto">
          <a:xfrm>
            <a:off x="3506152" y="2780928"/>
            <a:ext cx="2688298" cy="2016224"/>
          </a:xfrm>
          <a:prstGeom prst="rect">
            <a:avLst/>
          </a:prstGeom>
          <a:noFill/>
          <a:ln w="9525">
            <a:noFill/>
            <a:miter lim="800000"/>
            <a:headEnd/>
            <a:tailEnd/>
          </a:ln>
        </p:spPr>
      </p:pic>
      <p:pic>
        <p:nvPicPr>
          <p:cNvPr id="47113" name="Picture 9" descr="IMG_0750"/>
          <p:cNvPicPr>
            <a:picLocks noChangeAspect="1" noChangeArrowheads="1"/>
          </p:cNvPicPr>
          <p:nvPr/>
        </p:nvPicPr>
        <p:blipFill>
          <a:blip r:embed="rId8" cstate="screen"/>
          <a:srcRect/>
          <a:stretch>
            <a:fillRect/>
          </a:stretch>
        </p:blipFill>
        <p:spPr bwMode="auto">
          <a:xfrm>
            <a:off x="6168008" y="4797153"/>
            <a:ext cx="2664296" cy="1925845"/>
          </a:xfrm>
          <a:prstGeom prst="rect">
            <a:avLst/>
          </a:prstGeom>
          <a:noFill/>
          <a:ln w="9525">
            <a:noFill/>
            <a:miter lim="800000"/>
            <a:headEnd/>
            <a:tailEnd/>
          </a:ln>
        </p:spPr>
      </p:pic>
      <p:sp>
        <p:nvSpPr>
          <p:cNvPr id="109578" name="Rectangle 10"/>
          <p:cNvSpPr>
            <a:spLocks noChangeArrowheads="1"/>
          </p:cNvSpPr>
          <p:nvPr/>
        </p:nvSpPr>
        <p:spPr bwMode="auto">
          <a:xfrm>
            <a:off x="-67458" y="908719"/>
            <a:ext cx="3799469" cy="865188"/>
          </a:xfrm>
          <a:prstGeom prst="rect">
            <a:avLst/>
          </a:prstGeom>
          <a:noFill/>
          <a:ln w="9525">
            <a:noFill/>
            <a:miter lim="800000"/>
            <a:headEnd/>
            <a:tailEnd/>
          </a:ln>
          <a:effectLst/>
        </p:spPr>
        <p:txBody>
          <a:bodyPr anchor="ctr"/>
          <a:lstStyle/>
          <a:p>
            <a:pPr algn="ctr" eaLnBrk="0" hangingPunct="0">
              <a:defRPr/>
            </a:pPr>
            <a:r>
              <a:rPr lang="da-DK" sz="4000" dirty="0" err="1"/>
              <a:t>Prototyping</a:t>
            </a:r>
            <a:r>
              <a:rPr lang="da-DK" sz="4000" dirty="0"/>
              <a:t> </a:t>
            </a:r>
          </a:p>
          <a:p>
            <a:pPr algn="ctr" eaLnBrk="0" hangingPunct="0">
              <a:defRPr/>
            </a:pPr>
            <a:r>
              <a:rPr lang="da-DK" sz="4000" dirty="0"/>
              <a:t>med </a:t>
            </a:r>
            <a:r>
              <a:rPr lang="da-DK" sz="4000" dirty="0" err="1"/>
              <a:t>Tweens</a:t>
            </a:r>
            <a:endParaRPr lang="da-DK" sz="4000" dirty="0"/>
          </a:p>
        </p:txBody>
      </p:sp>
      <p:sp>
        <p:nvSpPr>
          <p:cNvPr id="11" name="Pladsholder til diasnummer 10"/>
          <p:cNvSpPr>
            <a:spLocks noGrp="1"/>
          </p:cNvSpPr>
          <p:nvPr>
            <p:ph type="sldNum" sz="quarter" idx="12"/>
          </p:nvPr>
        </p:nvSpPr>
        <p:spPr/>
        <p:txBody>
          <a:bodyPr/>
          <a:lstStyle/>
          <a:p>
            <a:pPr>
              <a:defRPr/>
            </a:pPr>
            <a:fld id="{6D0B8B19-5057-4211-A331-B46581C810DE}" type="slidenum">
              <a:rPr lang="da-DK" smtClean="0"/>
              <a:pPr>
                <a:defRPr/>
              </a:pPr>
              <a:t>29</a:t>
            </a:fld>
            <a:endParaRPr lang="da-DK"/>
          </a:p>
        </p:txBody>
      </p:sp>
      <p:sp>
        <p:nvSpPr>
          <p:cNvPr id="12" name="Pladsholder til sidefod 11"/>
          <p:cNvSpPr>
            <a:spLocks noGrp="1"/>
          </p:cNvSpPr>
          <p:nvPr>
            <p:ph type="ftr" sz="quarter" idx="11"/>
          </p:nvPr>
        </p:nvSpPr>
        <p:spPr/>
        <p:txBody>
          <a:bodyPr/>
          <a:lstStyle/>
          <a:p>
            <a:pPr>
              <a:defRPr/>
            </a:pPr>
            <a:r>
              <a:rPr lang="nl-NL" dirty="0"/>
              <a:t>Knud Schulz  Aarhus september 2017</a:t>
            </a:r>
            <a:endParaRPr lang="da-DK" dirty="0"/>
          </a:p>
        </p:txBody>
      </p:sp>
    </p:spTree>
    <p:extLst>
      <p:ext uri="{BB962C8B-B14F-4D97-AF65-F5344CB8AC3E}">
        <p14:creationId xmlns:p14="http://schemas.microsoft.com/office/powerpoint/2010/main" val="36134769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luftperspektiv_til_print"/>
          <p:cNvPicPr>
            <a:picLocks noGrp="1" noChangeAspect="1" noChangeArrowheads="1"/>
          </p:cNvPicPr>
          <p:nvPr>
            <p:ph/>
          </p:nvPr>
        </p:nvPicPr>
        <p:blipFill>
          <a:blip r:embed="rId3" cstate="screen"/>
          <a:srcRect/>
          <a:stretch>
            <a:fillRect/>
          </a:stretch>
        </p:blipFill>
        <p:spPr>
          <a:xfrm>
            <a:off x="1524000" y="-1539875"/>
            <a:ext cx="9144000" cy="9144000"/>
          </a:xfrm>
        </p:spPr>
      </p:pic>
      <p:sp>
        <p:nvSpPr>
          <p:cNvPr id="167939" name="Oval 3"/>
          <p:cNvSpPr>
            <a:spLocks noChangeArrowheads="1"/>
          </p:cNvSpPr>
          <p:nvPr/>
        </p:nvSpPr>
        <p:spPr bwMode="auto">
          <a:xfrm>
            <a:off x="2711451" y="476251"/>
            <a:ext cx="1439863" cy="3313113"/>
          </a:xfrm>
          <a:prstGeom prst="ellipse">
            <a:avLst/>
          </a:prstGeom>
          <a:noFill/>
          <a:ln w="38100">
            <a:solidFill>
              <a:srgbClr val="FF0000"/>
            </a:solidFill>
            <a:round/>
            <a:headEnd/>
            <a:tailEnd/>
          </a:ln>
        </p:spPr>
        <p:txBody>
          <a:bodyPr wrap="none" anchor="ctr"/>
          <a:lstStyle/>
          <a:p>
            <a:endParaRPr lang="da-DK"/>
          </a:p>
        </p:txBody>
      </p:sp>
      <p:sp>
        <p:nvSpPr>
          <p:cNvPr id="167940" name="Oval 4"/>
          <p:cNvSpPr>
            <a:spLocks noChangeArrowheads="1"/>
          </p:cNvSpPr>
          <p:nvPr/>
        </p:nvSpPr>
        <p:spPr bwMode="auto">
          <a:xfrm>
            <a:off x="5159375" y="476250"/>
            <a:ext cx="3168650" cy="1728788"/>
          </a:xfrm>
          <a:prstGeom prst="ellipse">
            <a:avLst/>
          </a:prstGeom>
          <a:noFill/>
          <a:ln w="38100">
            <a:solidFill>
              <a:srgbClr val="FF0000"/>
            </a:solidFill>
            <a:round/>
            <a:headEnd/>
            <a:tailEnd/>
          </a:ln>
        </p:spPr>
        <p:txBody>
          <a:bodyPr wrap="none" anchor="ctr"/>
          <a:lstStyle/>
          <a:p>
            <a:endParaRPr lang="da-DK"/>
          </a:p>
        </p:txBody>
      </p:sp>
      <p:sp>
        <p:nvSpPr>
          <p:cNvPr id="167941" name="Oval 5"/>
          <p:cNvSpPr>
            <a:spLocks noChangeArrowheads="1"/>
          </p:cNvSpPr>
          <p:nvPr/>
        </p:nvSpPr>
        <p:spPr bwMode="auto">
          <a:xfrm>
            <a:off x="3359150" y="1196975"/>
            <a:ext cx="4032250" cy="3024188"/>
          </a:xfrm>
          <a:prstGeom prst="ellipse">
            <a:avLst/>
          </a:prstGeom>
          <a:noFill/>
          <a:ln w="38100">
            <a:solidFill>
              <a:srgbClr val="FF0000"/>
            </a:solidFill>
            <a:round/>
            <a:headEnd/>
            <a:tailEnd/>
          </a:ln>
        </p:spPr>
        <p:txBody>
          <a:bodyPr wrap="none" anchor="ctr"/>
          <a:lstStyle/>
          <a:p>
            <a:endParaRPr lang="da-DK"/>
          </a:p>
        </p:txBody>
      </p:sp>
      <p:sp>
        <p:nvSpPr>
          <p:cNvPr id="167942" name="Text Box 6"/>
          <p:cNvSpPr txBox="1">
            <a:spLocks noChangeArrowheads="1"/>
          </p:cNvSpPr>
          <p:nvPr/>
        </p:nvSpPr>
        <p:spPr bwMode="auto">
          <a:xfrm>
            <a:off x="7391400" y="1125538"/>
            <a:ext cx="2808288" cy="823912"/>
          </a:xfrm>
          <a:prstGeom prst="rect">
            <a:avLst/>
          </a:prstGeom>
          <a:noFill/>
          <a:ln w="9525">
            <a:noFill/>
            <a:miter lim="800000"/>
            <a:headEnd/>
            <a:tailEnd/>
          </a:ln>
        </p:spPr>
        <p:txBody>
          <a:bodyPr>
            <a:spAutoFit/>
          </a:bodyPr>
          <a:lstStyle/>
          <a:p>
            <a:pPr>
              <a:spcBef>
                <a:spcPct val="50000"/>
              </a:spcBef>
            </a:pPr>
            <a:r>
              <a:rPr lang="en-GB" sz="4800" b="1" dirty="0">
                <a:latin typeface="Verdana" pitchFamily="34" charset="0"/>
                <a:cs typeface="Arial" charset="0"/>
              </a:rPr>
              <a:t>2017</a:t>
            </a:r>
          </a:p>
        </p:txBody>
      </p:sp>
      <p:sp>
        <p:nvSpPr>
          <p:cNvPr id="167943" name="Text Box 7"/>
          <p:cNvSpPr txBox="1">
            <a:spLocks noChangeArrowheads="1"/>
          </p:cNvSpPr>
          <p:nvPr/>
        </p:nvSpPr>
        <p:spPr bwMode="auto">
          <a:xfrm>
            <a:off x="7032626" y="2636839"/>
            <a:ext cx="1935145" cy="830997"/>
          </a:xfrm>
          <a:prstGeom prst="rect">
            <a:avLst/>
          </a:prstGeom>
          <a:noFill/>
          <a:ln w="9525">
            <a:noFill/>
            <a:miter lim="800000"/>
            <a:headEnd/>
            <a:tailEnd/>
          </a:ln>
        </p:spPr>
        <p:txBody>
          <a:bodyPr wrap="none">
            <a:spAutoFit/>
          </a:bodyPr>
          <a:lstStyle/>
          <a:p>
            <a:r>
              <a:rPr lang="en-GB" sz="4800" b="1" dirty="0">
                <a:latin typeface="Verdana" pitchFamily="34" charset="0"/>
                <a:cs typeface="Arial" charset="0"/>
              </a:rPr>
              <a:t>2015</a:t>
            </a:r>
          </a:p>
        </p:txBody>
      </p:sp>
      <p:sp>
        <p:nvSpPr>
          <p:cNvPr id="8" name="Tekstboks 7"/>
          <p:cNvSpPr txBox="1"/>
          <p:nvPr/>
        </p:nvSpPr>
        <p:spPr>
          <a:xfrm>
            <a:off x="1460089" y="4142017"/>
            <a:ext cx="9261987" cy="2677656"/>
          </a:xfrm>
          <a:prstGeom prst="rect">
            <a:avLst/>
          </a:prstGeom>
          <a:solidFill>
            <a:srgbClr val="D1CED5"/>
          </a:solidFill>
        </p:spPr>
        <p:txBody>
          <a:bodyPr wrap="square" rtlCol="0">
            <a:spAutoFit/>
          </a:bodyPr>
          <a:lstStyle/>
          <a:p>
            <a:r>
              <a:rPr lang="da-DK" sz="2400" b="1" dirty="0">
                <a:solidFill>
                  <a:schemeClr val="bg1"/>
                </a:solidFill>
              </a:rPr>
              <a:t>Bygherre: Aarhus Kommune</a:t>
            </a:r>
          </a:p>
          <a:p>
            <a:r>
              <a:rPr lang="da-DK" sz="2400" b="1" dirty="0">
                <a:solidFill>
                  <a:schemeClr val="bg1"/>
                </a:solidFill>
              </a:rPr>
              <a:t>Samarbejdspartner: </a:t>
            </a:r>
            <a:r>
              <a:rPr lang="da-DK" sz="2400" b="1" dirty="0" err="1">
                <a:solidFill>
                  <a:schemeClr val="bg1"/>
                </a:solidFill>
              </a:rPr>
              <a:t>Realdania</a:t>
            </a:r>
            <a:r>
              <a:rPr lang="da-DK" sz="2400" b="1" dirty="0">
                <a:solidFill>
                  <a:schemeClr val="bg1"/>
                </a:solidFill>
              </a:rPr>
              <a:t>, </a:t>
            </a:r>
            <a:r>
              <a:rPr lang="da-DK" sz="2400" b="1" dirty="0" err="1">
                <a:solidFill>
                  <a:schemeClr val="bg1"/>
                </a:solidFill>
              </a:rPr>
              <a:t>Realdania</a:t>
            </a:r>
            <a:r>
              <a:rPr lang="da-DK" sz="2400" b="1" dirty="0">
                <a:solidFill>
                  <a:schemeClr val="bg1"/>
                </a:solidFill>
              </a:rPr>
              <a:t> Byg</a:t>
            </a:r>
          </a:p>
          <a:p>
            <a:r>
              <a:rPr lang="da-DK" sz="2400" b="1" dirty="0">
                <a:solidFill>
                  <a:schemeClr val="bg1"/>
                </a:solidFill>
              </a:rPr>
              <a:t>Bygherrerådgiver: Rambøll DK</a:t>
            </a:r>
          </a:p>
          <a:p>
            <a:r>
              <a:rPr lang="da-DK" sz="2400" b="1" dirty="0">
                <a:solidFill>
                  <a:schemeClr val="bg1"/>
                </a:solidFill>
              </a:rPr>
              <a:t>Totalrådgiver: </a:t>
            </a:r>
            <a:r>
              <a:rPr lang="da-DK" sz="2400" b="1" dirty="0" err="1">
                <a:solidFill>
                  <a:schemeClr val="bg1"/>
                </a:solidFill>
              </a:rPr>
              <a:t>schmidt</a:t>
            </a:r>
            <a:r>
              <a:rPr lang="da-DK" sz="2400" b="1" dirty="0">
                <a:solidFill>
                  <a:schemeClr val="bg1"/>
                </a:solidFill>
              </a:rPr>
              <a:t> hammer </a:t>
            </a:r>
            <a:r>
              <a:rPr lang="da-DK" sz="2400" b="1" dirty="0" err="1">
                <a:solidFill>
                  <a:schemeClr val="bg1"/>
                </a:solidFill>
              </a:rPr>
              <a:t>lassen</a:t>
            </a:r>
            <a:r>
              <a:rPr lang="da-DK" sz="2400" b="1" dirty="0">
                <a:solidFill>
                  <a:schemeClr val="bg1"/>
                </a:solidFill>
              </a:rPr>
              <a:t> </a:t>
            </a:r>
            <a:r>
              <a:rPr lang="da-DK" sz="2400" b="1" dirty="0" err="1">
                <a:solidFill>
                  <a:schemeClr val="bg1"/>
                </a:solidFill>
              </a:rPr>
              <a:t>architects</a:t>
            </a:r>
            <a:r>
              <a:rPr lang="da-DK" sz="2400" b="1" dirty="0">
                <a:solidFill>
                  <a:schemeClr val="bg1"/>
                </a:solidFill>
              </a:rPr>
              <a:t> </a:t>
            </a:r>
          </a:p>
          <a:p>
            <a:r>
              <a:rPr lang="da-DK" sz="2400" b="1" dirty="0">
                <a:solidFill>
                  <a:schemeClr val="bg1"/>
                </a:solidFill>
              </a:rPr>
              <a:t>Underrådgivere: Arkitekt Kristine Jensens Tegnestue og </a:t>
            </a:r>
            <a:r>
              <a:rPr lang="da-DK" sz="2400" b="1" dirty="0" err="1">
                <a:solidFill>
                  <a:schemeClr val="bg1"/>
                </a:solidFill>
              </a:rPr>
              <a:t>Alectia</a:t>
            </a:r>
            <a:r>
              <a:rPr lang="da-DK" sz="2400" b="1" dirty="0">
                <a:solidFill>
                  <a:schemeClr val="bg1"/>
                </a:solidFill>
              </a:rPr>
              <a:t> A/S</a:t>
            </a:r>
          </a:p>
          <a:p>
            <a:r>
              <a:rPr lang="da-DK" sz="2400" b="1" dirty="0" err="1">
                <a:solidFill>
                  <a:schemeClr val="bg1"/>
                </a:solidFill>
              </a:rPr>
              <a:t>Partnering-entreprenør</a:t>
            </a:r>
            <a:r>
              <a:rPr lang="da-DK" sz="2400" b="1" dirty="0">
                <a:solidFill>
                  <a:schemeClr val="bg1"/>
                </a:solidFill>
              </a:rPr>
              <a:t>: NCC</a:t>
            </a:r>
          </a:p>
          <a:p>
            <a:r>
              <a:rPr lang="da-DK" sz="2400" b="1" dirty="0">
                <a:solidFill>
                  <a:schemeClr val="bg1"/>
                </a:solidFill>
              </a:rPr>
              <a:t>Byggeledelse: COWI</a:t>
            </a:r>
          </a:p>
        </p:txBody>
      </p:sp>
      <p:sp>
        <p:nvSpPr>
          <p:cNvPr id="9" name="Pladsholder til diasnummer 8"/>
          <p:cNvSpPr>
            <a:spLocks noGrp="1"/>
          </p:cNvSpPr>
          <p:nvPr>
            <p:ph type="sldNum" sz="quarter" idx="12"/>
          </p:nvPr>
        </p:nvSpPr>
        <p:spPr/>
        <p:txBody>
          <a:bodyPr/>
          <a:lstStyle/>
          <a:p>
            <a:pPr>
              <a:defRPr/>
            </a:pPr>
            <a:fld id="{0789CEF3-2ECF-4324-8D78-2D9820C35A2A}" type="slidenum">
              <a:rPr lang="da-DK" smtClean="0"/>
              <a:pPr>
                <a:defRPr/>
              </a:pPr>
              <a:t>3</a:t>
            </a:fld>
            <a:endParaRPr lang="da-DK"/>
          </a:p>
        </p:txBody>
      </p:sp>
      <p:sp>
        <p:nvSpPr>
          <p:cNvPr id="10" name="Pladsholder til sidefod 9"/>
          <p:cNvSpPr>
            <a:spLocks noGrp="1"/>
          </p:cNvSpPr>
          <p:nvPr>
            <p:ph type="ftr" sz="quarter" idx="11"/>
          </p:nvPr>
        </p:nvSpPr>
        <p:spPr/>
        <p:txBody>
          <a:bodyPr/>
          <a:lstStyle/>
          <a:p>
            <a:pPr>
              <a:defRPr/>
            </a:pPr>
            <a:r>
              <a:rPr lang="de-DE"/>
              <a:t>Knud Schulz  april 2018</a:t>
            </a:r>
            <a:endParaRPr lang="da-DK"/>
          </a:p>
        </p:txBody>
      </p:sp>
    </p:spTree>
    <p:extLst>
      <p:ext uri="{BB962C8B-B14F-4D97-AF65-F5344CB8AC3E}">
        <p14:creationId xmlns:p14="http://schemas.microsoft.com/office/powerpoint/2010/main" val="3219608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9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79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79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79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79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9" grpId="0" animBg="1"/>
      <p:bldP spid="167940" grpId="0" animBg="1"/>
      <p:bldP spid="167941" grpId="0" animBg="1"/>
      <p:bldP spid="167942" grpId="0"/>
      <p:bldP spid="16794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3682" y="799840"/>
            <a:ext cx="10515600" cy="1325563"/>
          </a:xfrm>
        </p:spPr>
        <p:txBody>
          <a:bodyPr>
            <a:noAutofit/>
          </a:bodyPr>
          <a:lstStyle/>
          <a:p>
            <a:r>
              <a:rPr lang="da-DK" sz="3600" dirty="0">
                <a:solidFill>
                  <a:schemeClr val="tx1"/>
                </a:solidFill>
              </a:rPr>
              <a:t>Co-</a:t>
            </a:r>
            <a:r>
              <a:rPr lang="da-DK" sz="3600" dirty="0" err="1">
                <a:solidFill>
                  <a:schemeClr val="tx1"/>
                </a:solidFill>
              </a:rPr>
              <a:t>creation</a:t>
            </a:r>
            <a:r>
              <a:rPr lang="da-DK" sz="3600" dirty="0">
                <a:solidFill>
                  <a:schemeClr val="tx1"/>
                </a:solidFill>
              </a:rPr>
              <a:t> </a:t>
            </a:r>
            <a:br>
              <a:rPr lang="da-DK" sz="3600" dirty="0">
                <a:solidFill>
                  <a:schemeClr val="tx1"/>
                </a:solidFill>
              </a:rPr>
            </a:br>
            <a:r>
              <a:rPr lang="da-DK" sz="3600" dirty="0">
                <a:solidFill>
                  <a:schemeClr val="tx1"/>
                </a:solidFill>
              </a:rPr>
              <a:t>medarbejdere</a:t>
            </a:r>
          </a:p>
        </p:txBody>
      </p:sp>
      <p:sp>
        <p:nvSpPr>
          <p:cNvPr id="4" name="Pladsholder til sidefod 3"/>
          <p:cNvSpPr>
            <a:spLocks noGrp="1"/>
          </p:cNvSpPr>
          <p:nvPr>
            <p:ph type="ftr" sz="quarter" idx="11"/>
          </p:nvPr>
        </p:nvSpPr>
        <p:spPr/>
        <p:txBody>
          <a:bodyPr/>
          <a:lstStyle/>
          <a:p>
            <a:pPr>
              <a:defRPr/>
            </a:pPr>
            <a:r>
              <a:rPr lang="nl-NL"/>
              <a:t>Knud Schulz  Aarhus september 2017</a:t>
            </a:r>
            <a:endParaRPr lang="da-DK"/>
          </a:p>
        </p:txBody>
      </p:sp>
      <p:sp>
        <p:nvSpPr>
          <p:cNvPr id="5" name="Pladsholder til diasnummer 4"/>
          <p:cNvSpPr>
            <a:spLocks noGrp="1"/>
          </p:cNvSpPr>
          <p:nvPr>
            <p:ph type="sldNum" sz="quarter" idx="12"/>
          </p:nvPr>
        </p:nvSpPr>
        <p:spPr/>
        <p:txBody>
          <a:bodyPr/>
          <a:lstStyle/>
          <a:p>
            <a:pPr>
              <a:defRPr/>
            </a:pPr>
            <a:fld id="{2BDD1F24-DD56-4783-B3FA-82442596C06B}" type="slidenum">
              <a:rPr lang="da-DK" smtClean="0"/>
              <a:pPr>
                <a:defRPr/>
              </a:pPr>
              <a:t>30</a:t>
            </a:fld>
            <a:endParaRPr lang="da-DK"/>
          </a:p>
        </p:txBody>
      </p:sp>
      <p:pic>
        <p:nvPicPr>
          <p:cNvPr id="6" name="Picture 4" descr="Best Collaboration Award 2012 8"/>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048000" y="1027906"/>
            <a:ext cx="9144000" cy="8138909"/>
          </a:xfrm>
          <a:prstGeom prst="rect">
            <a:avLst/>
          </a:prstGeom>
          <a:noFill/>
        </p:spPr>
      </p:pic>
    </p:spTree>
    <p:extLst>
      <p:ext uri="{BB962C8B-B14F-4D97-AF65-F5344CB8AC3E}">
        <p14:creationId xmlns:p14="http://schemas.microsoft.com/office/powerpoint/2010/main" val="212030531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p:txBody>
          <a:bodyPr>
            <a:normAutofit fontScale="90000"/>
          </a:bodyPr>
          <a:lstStyle/>
          <a:p>
            <a:pPr eaLnBrk="1" hangingPunct="1">
              <a:defRPr/>
            </a:pPr>
            <a:r>
              <a:rPr lang="da-DK"/>
              <a:t>Arbejdsform</a:t>
            </a:r>
            <a:br>
              <a:rPr lang="da-DK"/>
            </a:br>
            <a:endParaRPr lang="da-DK"/>
          </a:p>
        </p:txBody>
      </p:sp>
      <p:sp>
        <p:nvSpPr>
          <p:cNvPr id="502787" name="Rectangle 3"/>
          <p:cNvSpPr>
            <a:spLocks noGrp="1" noChangeArrowheads="1"/>
          </p:cNvSpPr>
          <p:nvPr>
            <p:ph sz="half" idx="1"/>
          </p:nvPr>
        </p:nvSpPr>
        <p:spPr>
          <a:xfrm>
            <a:off x="1981200" y="1600201"/>
            <a:ext cx="4033838" cy="4530725"/>
          </a:xfrm>
        </p:spPr>
        <p:txBody>
          <a:bodyPr/>
          <a:lstStyle/>
          <a:p>
            <a:pPr eaLnBrk="1" hangingPunct="1">
              <a:defRPr/>
            </a:pPr>
            <a:endParaRPr lang="en-GB"/>
          </a:p>
        </p:txBody>
      </p:sp>
      <p:sp>
        <p:nvSpPr>
          <p:cNvPr id="502788" name="Rectangle 4"/>
          <p:cNvSpPr>
            <a:spLocks noGrp="1" noChangeArrowheads="1"/>
          </p:cNvSpPr>
          <p:nvPr>
            <p:ph type="body" sz="half" idx="2"/>
          </p:nvPr>
        </p:nvSpPr>
        <p:spPr>
          <a:xfrm>
            <a:off x="6167439" y="1125539"/>
            <a:ext cx="4033837" cy="4530725"/>
          </a:xfrm>
        </p:spPr>
        <p:txBody>
          <a:bodyPr>
            <a:normAutofit/>
          </a:bodyPr>
          <a:lstStyle/>
          <a:p>
            <a:pPr eaLnBrk="1" hangingPunct="1">
              <a:defRPr/>
            </a:pPr>
            <a:r>
              <a:rPr lang="da-DK" sz="3500"/>
              <a:t>Last responsible minute</a:t>
            </a:r>
          </a:p>
          <a:p>
            <a:pPr eaLnBrk="1" hangingPunct="1">
              <a:buFont typeface="Wingdings" pitchFamily="2" charset="2"/>
              <a:buNone/>
              <a:defRPr/>
            </a:pPr>
            <a:endParaRPr lang="da-DK" sz="3500"/>
          </a:p>
          <a:p>
            <a:pPr eaLnBrk="1" hangingPunct="1">
              <a:defRPr/>
            </a:pPr>
            <a:r>
              <a:rPr lang="da-DK" sz="3500"/>
              <a:t>Inddragelse og tværfagligt samarbejde</a:t>
            </a:r>
          </a:p>
          <a:p>
            <a:pPr eaLnBrk="1" hangingPunct="1">
              <a:defRPr/>
            </a:pPr>
            <a:endParaRPr lang="da-DK" sz="3500"/>
          </a:p>
          <a:p>
            <a:pPr eaLnBrk="1" hangingPunct="1">
              <a:defRPr/>
            </a:pPr>
            <a:r>
              <a:rPr lang="da-DK" sz="3500"/>
              <a:t>Netværk og synergi </a:t>
            </a:r>
          </a:p>
          <a:p>
            <a:pPr eaLnBrk="1" hangingPunct="1">
              <a:buFont typeface="Wingdings" pitchFamily="2" charset="2"/>
              <a:buNone/>
              <a:defRPr/>
            </a:pPr>
            <a:endParaRPr lang="da-DK" sz="3500"/>
          </a:p>
          <a:p>
            <a:pPr eaLnBrk="1" hangingPunct="1">
              <a:buFont typeface="Wingdings" pitchFamily="2" charset="2"/>
              <a:buNone/>
              <a:defRPr/>
            </a:pPr>
            <a:endParaRPr lang="da-DK" sz="3500" b="1">
              <a:solidFill>
                <a:srgbClr val="CC0000"/>
              </a:solidFill>
              <a:effectLst>
                <a:outerShdw blurRad="38100" dist="38100" dir="2700000" algn="tl">
                  <a:srgbClr val="FFFFFF"/>
                </a:outerShdw>
              </a:effectLst>
            </a:endParaRPr>
          </a:p>
        </p:txBody>
      </p:sp>
      <p:sp>
        <p:nvSpPr>
          <p:cNvPr id="7" name="Pladsholder til sidefod 5"/>
          <p:cNvSpPr>
            <a:spLocks noGrp="1"/>
          </p:cNvSpPr>
          <p:nvPr>
            <p:ph type="ftr" sz="quarter" idx="11"/>
          </p:nvPr>
        </p:nvSpPr>
        <p:spPr/>
        <p:txBody>
          <a:bodyPr/>
          <a:lstStyle/>
          <a:p>
            <a:pPr>
              <a:defRPr/>
            </a:pPr>
            <a:r>
              <a:rPr lang="nl-NL"/>
              <a:t>Knud Schulz  Aarhus september 2017</a:t>
            </a:r>
            <a:endParaRPr lang="da-DK"/>
          </a:p>
        </p:txBody>
      </p:sp>
      <p:sp>
        <p:nvSpPr>
          <p:cNvPr id="8" name="Pladsholder til diasnummer 7"/>
          <p:cNvSpPr>
            <a:spLocks noGrp="1"/>
          </p:cNvSpPr>
          <p:nvPr>
            <p:ph type="sldNum" sz="quarter" idx="12"/>
          </p:nvPr>
        </p:nvSpPr>
        <p:spPr/>
        <p:txBody>
          <a:bodyPr/>
          <a:lstStyle/>
          <a:p>
            <a:pPr>
              <a:defRPr/>
            </a:pPr>
            <a:fld id="{6A905134-F052-4267-8B2E-A5B83092B92F}" type="slidenum">
              <a:rPr lang="da-DK" smtClean="0"/>
              <a:pPr>
                <a:defRPr/>
              </a:pPr>
              <a:t>31</a:t>
            </a:fld>
            <a:endParaRPr lang="da-DK"/>
          </a:p>
        </p:txBody>
      </p:sp>
      <p:pic>
        <p:nvPicPr>
          <p:cNvPr id="39942" name="Picture 5" descr="slide_4b"/>
          <p:cNvPicPr>
            <a:picLocks noChangeAspect="1" noChangeArrowheads="1"/>
          </p:cNvPicPr>
          <p:nvPr/>
        </p:nvPicPr>
        <p:blipFill>
          <a:blip r:embed="rId2" cstate="screen"/>
          <a:srcRect/>
          <a:stretch>
            <a:fillRect/>
          </a:stretch>
        </p:blipFill>
        <p:spPr bwMode="auto">
          <a:xfrm>
            <a:off x="2314576" y="1628776"/>
            <a:ext cx="3565525" cy="4392613"/>
          </a:xfrm>
          <a:prstGeom prst="rect">
            <a:avLst/>
          </a:prstGeom>
          <a:noFill/>
          <a:ln w="9525">
            <a:noFill/>
            <a:miter lim="800000"/>
            <a:headEnd/>
            <a:tailEnd/>
          </a:ln>
        </p:spPr>
      </p:pic>
    </p:spTree>
    <p:extLst>
      <p:ext uri="{BB962C8B-B14F-4D97-AF65-F5344CB8AC3E}">
        <p14:creationId xmlns:p14="http://schemas.microsoft.com/office/powerpoint/2010/main" val="965637697"/>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nvPr>
        </p:nvGraphicFramePr>
        <p:xfrm>
          <a:off x="1703510" y="1127656"/>
          <a:ext cx="8964490" cy="5641649"/>
        </p:xfrm>
        <a:graphic>
          <a:graphicData uri="http://schemas.openxmlformats.org/drawingml/2006/table">
            <a:tbl>
              <a:tblPr firstRow="1" bandRow="1">
                <a:tableStyleId>{5C22544A-7EE6-4342-B048-85BDC9FD1C3A}</a:tableStyleId>
              </a:tblPr>
              <a:tblGrid>
                <a:gridCol w="1008114">
                  <a:extLst>
                    <a:ext uri="{9D8B030D-6E8A-4147-A177-3AD203B41FA5}">
                      <a16:colId xmlns:a16="http://schemas.microsoft.com/office/drawing/2014/main" xmlns="" val="20000"/>
                    </a:ext>
                  </a:extLst>
                </a:gridCol>
                <a:gridCol w="2577682">
                  <a:extLst>
                    <a:ext uri="{9D8B030D-6E8A-4147-A177-3AD203B41FA5}">
                      <a16:colId xmlns:a16="http://schemas.microsoft.com/office/drawing/2014/main" xmlns="" val="20001"/>
                    </a:ext>
                  </a:extLst>
                </a:gridCol>
                <a:gridCol w="1792898">
                  <a:extLst>
                    <a:ext uri="{9D8B030D-6E8A-4147-A177-3AD203B41FA5}">
                      <a16:colId xmlns:a16="http://schemas.microsoft.com/office/drawing/2014/main" xmlns="" val="20002"/>
                    </a:ext>
                  </a:extLst>
                </a:gridCol>
                <a:gridCol w="1792898">
                  <a:extLst>
                    <a:ext uri="{9D8B030D-6E8A-4147-A177-3AD203B41FA5}">
                      <a16:colId xmlns:a16="http://schemas.microsoft.com/office/drawing/2014/main" xmlns="" val="20003"/>
                    </a:ext>
                  </a:extLst>
                </a:gridCol>
                <a:gridCol w="1792898">
                  <a:extLst>
                    <a:ext uri="{9D8B030D-6E8A-4147-A177-3AD203B41FA5}">
                      <a16:colId xmlns:a16="http://schemas.microsoft.com/office/drawing/2014/main" xmlns="" val="20004"/>
                    </a:ext>
                  </a:extLst>
                </a:gridCol>
              </a:tblGrid>
              <a:tr h="395438">
                <a:tc>
                  <a:txBody>
                    <a:bodyPr/>
                    <a:lstStyle/>
                    <a:p>
                      <a:r>
                        <a:rPr lang="da-DK" dirty="0" err="1"/>
                        <a:t>year</a:t>
                      </a:r>
                      <a:endParaRPr lang="da-DK" dirty="0"/>
                    </a:p>
                  </a:txBody>
                  <a:tcPr/>
                </a:tc>
                <a:tc>
                  <a:txBody>
                    <a:bodyPr/>
                    <a:lstStyle/>
                    <a:p>
                      <a:r>
                        <a:rPr lang="da-DK" dirty="0" err="1"/>
                        <a:t>Activity</a:t>
                      </a:r>
                      <a:endParaRPr lang="da-DK" dirty="0"/>
                    </a:p>
                  </a:txBody>
                  <a:tcPr/>
                </a:tc>
                <a:tc>
                  <a:txBody>
                    <a:bodyPr/>
                    <a:lstStyle/>
                    <a:p>
                      <a:r>
                        <a:rPr lang="da-DK" dirty="0" err="1"/>
                        <a:t>involvement</a:t>
                      </a:r>
                      <a:endParaRPr lang="da-DK" dirty="0"/>
                    </a:p>
                  </a:txBody>
                  <a:tcPr/>
                </a:tc>
                <a:tc>
                  <a:txBody>
                    <a:bodyPr/>
                    <a:lstStyle/>
                    <a:p>
                      <a:r>
                        <a:rPr lang="da-DK" dirty="0" err="1"/>
                        <a:t>external</a:t>
                      </a:r>
                      <a:endParaRPr lang="da-DK" dirty="0"/>
                    </a:p>
                  </a:txBody>
                  <a:tcPr/>
                </a:tc>
                <a:tc>
                  <a:txBody>
                    <a:bodyPr/>
                    <a:lstStyle/>
                    <a:p>
                      <a:r>
                        <a:rPr lang="da-DK" dirty="0" err="1"/>
                        <a:t>Internal</a:t>
                      </a:r>
                      <a:endParaRPr lang="da-DK" dirty="0"/>
                    </a:p>
                  </a:txBody>
                  <a:tcPr/>
                </a:tc>
                <a:extLst>
                  <a:ext uri="{0D108BD9-81ED-4DB2-BD59-A6C34878D82A}">
                    <a16:rowId xmlns:a16="http://schemas.microsoft.com/office/drawing/2014/main" xmlns="" val="10000"/>
                  </a:ext>
                </a:extLst>
              </a:tr>
              <a:tr h="622657">
                <a:tc>
                  <a:txBody>
                    <a:bodyPr/>
                    <a:lstStyle/>
                    <a:p>
                      <a:r>
                        <a:rPr lang="da-DK" dirty="0"/>
                        <a:t>2005</a:t>
                      </a:r>
                    </a:p>
                  </a:txBody>
                  <a:tcPr/>
                </a:tc>
                <a:tc>
                  <a:txBody>
                    <a:bodyPr/>
                    <a:lstStyle/>
                    <a:p>
                      <a:r>
                        <a:rPr lang="da-DK" dirty="0" err="1"/>
                        <a:t>Development</a:t>
                      </a:r>
                      <a:r>
                        <a:rPr lang="da-DK" dirty="0"/>
                        <a:t> of vision</a:t>
                      </a:r>
                    </a:p>
                  </a:txBody>
                  <a:tcPr/>
                </a:tc>
                <a:tc>
                  <a:txBody>
                    <a:bodyPr/>
                    <a:lstStyle/>
                    <a:p>
                      <a:r>
                        <a:rPr lang="da-DK" dirty="0" err="1"/>
                        <a:t>broad</a:t>
                      </a:r>
                      <a:endParaRPr lang="da-DK" dirty="0"/>
                    </a:p>
                  </a:txBody>
                  <a:tcPr/>
                </a:tc>
                <a:tc>
                  <a:txBody>
                    <a:bodyPr/>
                    <a:lstStyle/>
                    <a:p>
                      <a:r>
                        <a:rPr lang="da-DK" dirty="0"/>
                        <a:t>X</a:t>
                      </a:r>
                    </a:p>
                  </a:txBody>
                  <a:tcPr/>
                </a:tc>
                <a:tc>
                  <a:txBody>
                    <a:bodyPr/>
                    <a:lstStyle/>
                    <a:p>
                      <a:r>
                        <a:rPr lang="da-DK" dirty="0"/>
                        <a:t>X</a:t>
                      </a:r>
                    </a:p>
                  </a:txBody>
                  <a:tcPr/>
                </a:tc>
                <a:extLst>
                  <a:ext uri="{0D108BD9-81ED-4DB2-BD59-A6C34878D82A}">
                    <a16:rowId xmlns:a16="http://schemas.microsoft.com/office/drawing/2014/main" xmlns="" val="10001"/>
                  </a:ext>
                </a:extLst>
              </a:tr>
              <a:tr h="439563">
                <a:tc>
                  <a:txBody>
                    <a:bodyPr/>
                    <a:lstStyle/>
                    <a:p>
                      <a:r>
                        <a:rPr lang="da-DK" dirty="0"/>
                        <a:t>2006</a:t>
                      </a:r>
                    </a:p>
                  </a:txBody>
                  <a:tcPr/>
                </a:tc>
                <a:tc>
                  <a:txBody>
                    <a:bodyPr/>
                    <a:lstStyle/>
                    <a:p>
                      <a:r>
                        <a:rPr lang="da-DK" dirty="0" err="1"/>
                        <a:t>Development</a:t>
                      </a:r>
                      <a:r>
                        <a:rPr lang="da-DK" baseline="0" dirty="0"/>
                        <a:t> of </a:t>
                      </a:r>
                      <a:r>
                        <a:rPr lang="da-DK" baseline="0" dirty="0" err="1"/>
                        <a:t>values</a:t>
                      </a:r>
                      <a:endParaRPr lang="da-DK"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err="1"/>
                        <a:t>broad</a:t>
                      </a:r>
                      <a:endParaRPr lang="da-DK" dirty="0"/>
                    </a:p>
                  </a:txBody>
                  <a:tcPr/>
                </a:tc>
                <a:tc>
                  <a:txBody>
                    <a:bodyPr/>
                    <a:lstStyle/>
                    <a:p>
                      <a:r>
                        <a:rPr lang="da-DK" dirty="0"/>
                        <a:t>X</a:t>
                      </a:r>
                    </a:p>
                  </a:txBody>
                  <a:tcPr/>
                </a:tc>
                <a:tc>
                  <a:txBody>
                    <a:bodyPr/>
                    <a:lstStyle/>
                    <a:p>
                      <a:r>
                        <a:rPr lang="da-DK" dirty="0"/>
                        <a:t>X</a:t>
                      </a:r>
                    </a:p>
                  </a:txBody>
                  <a:tcPr/>
                </a:tc>
                <a:extLst>
                  <a:ext uri="{0D108BD9-81ED-4DB2-BD59-A6C34878D82A}">
                    <a16:rowId xmlns:a16="http://schemas.microsoft.com/office/drawing/2014/main" xmlns="" val="10002"/>
                  </a:ext>
                </a:extLst>
              </a:tr>
              <a:tr h="559788">
                <a:tc>
                  <a:txBody>
                    <a:bodyPr/>
                    <a:lstStyle/>
                    <a:p>
                      <a:r>
                        <a:rPr lang="da-DK" dirty="0"/>
                        <a:t>2007</a:t>
                      </a:r>
                    </a:p>
                  </a:txBody>
                  <a:tcPr/>
                </a:tc>
                <a:tc>
                  <a:txBody>
                    <a:bodyPr/>
                    <a:lstStyle/>
                    <a:p>
                      <a:r>
                        <a:rPr lang="da-DK" dirty="0" err="1"/>
                        <a:t>Competition</a:t>
                      </a:r>
                      <a:r>
                        <a:rPr lang="da-DK" baseline="0" dirty="0"/>
                        <a:t> </a:t>
                      </a:r>
                      <a:r>
                        <a:rPr lang="da-DK" baseline="0" dirty="0" err="1"/>
                        <a:t>programme</a:t>
                      </a:r>
                      <a:endParaRPr lang="da-DK" dirty="0"/>
                    </a:p>
                  </a:txBody>
                  <a:tcPr/>
                </a:tc>
                <a:tc>
                  <a:txBody>
                    <a:bodyPr/>
                    <a:lstStyle/>
                    <a:p>
                      <a:r>
                        <a:rPr lang="da-DK" dirty="0" err="1"/>
                        <a:t>broad</a:t>
                      </a:r>
                      <a:endParaRPr lang="da-DK" dirty="0"/>
                    </a:p>
                  </a:txBody>
                  <a:tcPr/>
                </a:tc>
                <a:tc>
                  <a:txBody>
                    <a:bodyPr/>
                    <a:lstStyle/>
                    <a:p>
                      <a:r>
                        <a:rPr lang="da-DK" dirty="0"/>
                        <a:t>(X)</a:t>
                      </a:r>
                    </a:p>
                  </a:txBody>
                  <a:tcPr/>
                </a:tc>
                <a:tc>
                  <a:txBody>
                    <a:bodyPr/>
                    <a:lstStyle/>
                    <a:p>
                      <a:r>
                        <a:rPr lang="da-DK" dirty="0"/>
                        <a:t>X</a:t>
                      </a:r>
                    </a:p>
                  </a:txBody>
                  <a:tcPr/>
                </a:tc>
                <a:extLst>
                  <a:ext uri="{0D108BD9-81ED-4DB2-BD59-A6C34878D82A}">
                    <a16:rowId xmlns:a16="http://schemas.microsoft.com/office/drawing/2014/main" xmlns="" val="10003"/>
                  </a:ext>
                </a:extLst>
              </a:tr>
              <a:tr h="482140">
                <a:tc>
                  <a:txBody>
                    <a:bodyPr/>
                    <a:lstStyle/>
                    <a:p>
                      <a:r>
                        <a:rPr lang="da-DK" dirty="0"/>
                        <a:t>2008</a:t>
                      </a:r>
                    </a:p>
                  </a:txBody>
                  <a:tcPr/>
                </a:tc>
                <a:tc>
                  <a:txBody>
                    <a:bodyPr/>
                    <a:lstStyle/>
                    <a:p>
                      <a:r>
                        <a:rPr lang="da-DK" dirty="0" err="1"/>
                        <a:t>Competition</a:t>
                      </a:r>
                      <a:r>
                        <a:rPr lang="da-DK" baseline="0" dirty="0"/>
                        <a:t> </a:t>
                      </a:r>
                      <a:r>
                        <a:rPr lang="da-DK" baseline="0" dirty="0" err="1"/>
                        <a:t>phase</a:t>
                      </a:r>
                      <a:endParaRPr lang="da-DK" dirty="0"/>
                    </a:p>
                  </a:txBody>
                  <a:tcPr/>
                </a:tc>
                <a:tc>
                  <a:txBody>
                    <a:bodyPr/>
                    <a:lstStyle/>
                    <a:p>
                      <a:r>
                        <a:rPr lang="da-DK" dirty="0" err="1"/>
                        <a:t>narrow</a:t>
                      </a:r>
                      <a:endParaRPr lang="da-DK" dirty="0"/>
                    </a:p>
                  </a:txBody>
                  <a:tcPr/>
                </a:tc>
                <a:tc>
                  <a:txBody>
                    <a:bodyPr/>
                    <a:lstStyle/>
                    <a:p>
                      <a:r>
                        <a:rPr lang="da-DK" dirty="0"/>
                        <a:t>X</a:t>
                      </a:r>
                    </a:p>
                  </a:txBody>
                  <a:tcPr/>
                </a:tc>
                <a:tc>
                  <a:txBody>
                    <a:bodyPr/>
                    <a:lstStyle/>
                    <a:p>
                      <a:r>
                        <a:rPr lang="da-DK" dirty="0"/>
                        <a:t>X</a:t>
                      </a:r>
                    </a:p>
                  </a:txBody>
                  <a:tcPr/>
                </a:tc>
                <a:extLst>
                  <a:ext uri="{0D108BD9-81ED-4DB2-BD59-A6C34878D82A}">
                    <a16:rowId xmlns:a16="http://schemas.microsoft.com/office/drawing/2014/main" xmlns="" val="10004"/>
                  </a:ext>
                </a:extLst>
              </a:tr>
              <a:tr h="520964">
                <a:tc>
                  <a:txBody>
                    <a:bodyPr/>
                    <a:lstStyle/>
                    <a:p>
                      <a:r>
                        <a:rPr lang="da-DK" dirty="0"/>
                        <a:t>2009-10</a:t>
                      </a:r>
                    </a:p>
                  </a:txBody>
                  <a:tcPr/>
                </a:tc>
                <a:tc>
                  <a:txBody>
                    <a:bodyPr/>
                    <a:lstStyle/>
                    <a:p>
                      <a:r>
                        <a:rPr lang="da-DK" dirty="0"/>
                        <a:t>Building </a:t>
                      </a:r>
                      <a:r>
                        <a:rPr lang="da-DK" dirty="0" err="1"/>
                        <a:t>programme</a:t>
                      </a:r>
                      <a:endParaRPr lang="da-DK" dirty="0"/>
                    </a:p>
                  </a:txBody>
                  <a:tcPr/>
                </a:tc>
                <a:tc>
                  <a:txBody>
                    <a:bodyPr/>
                    <a:lstStyle/>
                    <a:p>
                      <a:r>
                        <a:rPr lang="da-DK" dirty="0" err="1"/>
                        <a:t>broad</a:t>
                      </a:r>
                      <a:endParaRPr lang="da-DK" dirty="0"/>
                    </a:p>
                  </a:txBody>
                  <a:tcPr/>
                </a:tc>
                <a:tc>
                  <a:txBody>
                    <a:bodyPr/>
                    <a:lstStyle/>
                    <a:p>
                      <a:r>
                        <a:rPr lang="da-DK" dirty="0"/>
                        <a:t>X</a:t>
                      </a:r>
                    </a:p>
                  </a:txBody>
                  <a:tcPr/>
                </a:tc>
                <a:tc>
                  <a:txBody>
                    <a:bodyPr/>
                    <a:lstStyle/>
                    <a:p>
                      <a:r>
                        <a:rPr lang="da-DK" dirty="0"/>
                        <a:t>X</a:t>
                      </a:r>
                    </a:p>
                  </a:txBody>
                  <a:tcPr/>
                </a:tc>
                <a:extLst>
                  <a:ext uri="{0D108BD9-81ED-4DB2-BD59-A6C34878D82A}">
                    <a16:rowId xmlns:a16="http://schemas.microsoft.com/office/drawing/2014/main" xmlns="" val="10005"/>
                  </a:ext>
                </a:extLst>
              </a:tr>
              <a:tr h="569804">
                <a:tc>
                  <a:txBody>
                    <a:bodyPr/>
                    <a:lstStyle/>
                    <a:p>
                      <a:r>
                        <a:rPr lang="da-DK" dirty="0"/>
                        <a:t>2011</a:t>
                      </a:r>
                    </a:p>
                  </a:txBody>
                  <a:tcPr/>
                </a:tc>
                <a:tc>
                  <a:txBody>
                    <a:bodyPr/>
                    <a:lstStyle/>
                    <a:p>
                      <a:r>
                        <a:rPr lang="da-DK" dirty="0"/>
                        <a:t>Project </a:t>
                      </a:r>
                      <a:r>
                        <a:rPr lang="da-DK" dirty="0" err="1"/>
                        <a:t>proposal</a:t>
                      </a:r>
                      <a:endParaRPr lang="da-DK" dirty="0"/>
                    </a:p>
                  </a:txBody>
                  <a:tcPr/>
                </a:tc>
                <a:tc>
                  <a:txBody>
                    <a:bodyPr/>
                    <a:lstStyle/>
                    <a:p>
                      <a:r>
                        <a:rPr lang="da-DK" dirty="0"/>
                        <a:t>medium</a:t>
                      </a:r>
                    </a:p>
                  </a:txBody>
                  <a:tcPr/>
                </a:tc>
                <a:tc>
                  <a:txBody>
                    <a:bodyPr/>
                    <a:lstStyle/>
                    <a:p>
                      <a:r>
                        <a:rPr lang="da-DK" dirty="0"/>
                        <a:t>(X)</a:t>
                      </a:r>
                    </a:p>
                  </a:txBody>
                  <a:tcPr/>
                </a:tc>
                <a:tc>
                  <a:txBody>
                    <a:bodyPr/>
                    <a:lstStyle/>
                    <a:p>
                      <a:r>
                        <a:rPr lang="da-DK" dirty="0"/>
                        <a:t>X</a:t>
                      </a:r>
                    </a:p>
                  </a:txBody>
                  <a:tcPr/>
                </a:tc>
                <a:extLst>
                  <a:ext uri="{0D108BD9-81ED-4DB2-BD59-A6C34878D82A}">
                    <a16:rowId xmlns:a16="http://schemas.microsoft.com/office/drawing/2014/main" xmlns="" val="10006"/>
                  </a:ext>
                </a:extLst>
              </a:tr>
              <a:tr h="504684">
                <a:tc>
                  <a:txBody>
                    <a:bodyPr/>
                    <a:lstStyle/>
                    <a:p>
                      <a:r>
                        <a:rPr lang="da-DK" dirty="0"/>
                        <a:t>2012</a:t>
                      </a:r>
                    </a:p>
                  </a:txBody>
                  <a:tcPr/>
                </a:tc>
                <a:tc>
                  <a:txBody>
                    <a:bodyPr/>
                    <a:lstStyle/>
                    <a:p>
                      <a:r>
                        <a:rPr lang="da-DK" dirty="0"/>
                        <a:t>Final</a:t>
                      </a:r>
                      <a:r>
                        <a:rPr lang="da-DK" baseline="0" dirty="0"/>
                        <a:t> </a:t>
                      </a:r>
                      <a:r>
                        <a:rPr lang="da-DK" baseline="0" dirty="0" err="1"/>
                        <a:t>project</a:t>
                      </a:r>
                      <a:endParaRPr lang="da-DK" dirty="0"/>
                    </a:p>
                  </a:txBody>
                  <a:tcPr/>
                </a:tc>
                <a:tc>
                  <a:txBody>
                    <a:bodyPr/>
                    <a:lstStyle/>
                    <a:p>
                      <a:r>
                        <a:rPr lang="da-DK" dirty="0" err="1"/>
                        <a:t>narrow</a:t>
                      </a:r>
                      <a:endParaRPr lang="da-DK" dirty="0"/>
                    </a:p>
                  </a:txBody>
                  <a:tcPr/>
                </a:tc>
                <a:tc>
                  <a:txBody>
                    <a:bodyPr/>
                    <a:lstStyle/>
                    <a:p>
                      <a:endParaRPr lang="da-DK" dirty="0"/>
                    </a:p>
                  </a:txBody>
                  <a:tcPr/>
                </a:tc>
                <a:tc>
                  <a:txBody>
                    <a:bodyPr/>
                    <a:lstStyle/>
                    <a:p>
                      <a:r>
                        <a:rPr lang="da-DK" dirty="0"/>
                        <a:t>X</a:t>
                      </a:r>
                    </a:p>
                  </a:txBody>
                  <a:tcPr/>
                </a:tc>
                <a:extLst>
                  <a:ext uri="{0D108BD9-81ED-4DB2-BD59-A6C34878D82A}">
                    <a16:rowId xmlns:a16="http://schemas.microsoft.com/office/drawing/2014/main" xmlns="" val="10007"/>
                  </a:ext>
                </a:extLst>
              </a:tr>
              <a:tr h="879126">
                <a:tc>
                  <a:txBody>
                    <a:bodyPr/>
                    <a:lstStyle/>
                    <a:p>
                      <a:r>
                        <a:rPr lang="da-DK" b="0" dirty="0">
                          <a:solidFill>
                            <a:schemeClr val="bg1"/>
                          </a:solidFill>
                        </a:rPr>
                        <a:t>2013-14</a:t>
                      </a:r>
                    </a:p>
                  </a:txBody>
                  <a:tcPr/>
                </a:tc>
                <a:tc>
                  <a:txBody>
                    <a:bodyPr/>
                    <a:lstStyle/>
                    <a:p>
                      <a:r>
                        <a:rPr lang="da-DK" b="0" dirty="0" err="1">
                          <a:solidFill>
                            <a:schemeClr val="bg1"/>
                          </a:solidFill>
                        </a:rPr>
                        <a:t>Interior</a:t>
                      </a:r>
                      <a:r>
                        <a:rPr lang="da-DK" b="0" dirty="0">
                          <a:solidFill>
                            <a:schemeClr val="bg1"/>
                          </a:solidFill>
                        </a:rPr>
                        <a:t> </a:t>
                      </a:r>
                      <a:r>
                        <a:rPr lang="da-DK" b="0" dirty="0" err="1">
                          <a:solidFill>
                            <a:schemeClr val="bg1"/>
                          </a:solidFill>
                        </a:rPr>
                        <a:t>decoration</a:t>
                      </a:r>
                      <a:r>
                        <a:rPr lang="da-DK" b="0" dirty="0">
                          <a:solidFill>
                            <a:schemeClr val="bg1"/>
                          </a:solidFill>
                        </a:rPr>
                        <a:t> and </a:t>
                      </a:r>
                      <a:r>
                        <a:rPr lang="da-DK" b="0" dirty="0" err="1">
                          <a:solidFill>
                            <a:schemeClr val="bg1"/>
                          </a:solidFill>
                        </a:rPr>
                        <a:t>furnishing</a:t>
                      </a:r>
                      <a:endParaRPr lang="da-DK" b="0" dirty="0">
                        <a:solidFill>
                          <a:schemeClr val="bg1"/>
                        </a:solidFill>
                      </a:endParaRPr>
                    </a:p>
                  </a:txBody>
                  <a:tcPr/>
                </a:tc>
                <a:tc>
                  <a:txBody>
                    <a:bodyPr/>
                    <a:lstStyle/>
                    <a:p>
                      <a:r>
                        <a:rPr lang="da-DK" b="0" dirty="0" err="1">
                          <a:solidFill>
                            <a:schemeClr val="bg1"/>
                          </a:solidFill>
                        </a:rPr>
                        <a:t>broad</a:t>
                      </a:r>
                      <a:endParaRPr lang="da-DK" b="0" dirty="0">
                        <a:solidFill>
                          <a:schemeClr val="bg1"/>
                        </a:solidFill>
                      </a:endParaRPr>
                    </a:p>
                  </a:txBody>
                  <a:tcPr/>
                </a:tc>
                <a:tc>
                  <a:txBody>
                    <a:bodyPr/>
                    <a:lstStyle/>
                    <a:p>
                      <a:r>
                        <a:rPr lang="da-DK" b="0" dirty="0">
                          <a:solidFill>
                            <a:schemeClr val="bg1"/>
                          </a:solidFill>
                        </a:rPr>
                        <a:t>X</a:t>
                      </a:r>
                    </a:p>
                  </a:txBody>
                  <a:tcPr/>
                </a:tc>
                <a:tc>
                  <a:txBody>
                    <a:bodyPr/>
                    <a:lstStyle/>
                    <a:p>
                      <a:r>
                        <a:rPr lang="da-DK" b="0" dirty="0">
                          <a:solidFill>
                            <a:schemeClr val="bg1"/>
                          </a:solidFill>
                        </a:rPr>
                        <a:t>X</a:t>
                      </a:r>
                    </a:p>
                    <a:p>
                      <a:endParaRPr lang="da-DK" b="0" dirty="0">
                        <a:solidFill>
                          <a:schemeClr val="bg1"/>
                        </a:solidFill>
                      </a:endParaRPr>
                    </a:p>
                  </a:txBody>
                  <a:tcPr/>
                </a:tc>
                <a:extLst>
                  <a:ext uri="{0D108BD9-81ED-4DB2-BD59-A6C34878D82A}">
                    <a16:rowId xmlns:a16="http://schemas.microsoft.com/office/drawing/2014/main" xmlns="" val="10008"/>
                  </a:ext>
                </a:extLst>
              </a:tr>
              <a:tr h="667485">
                <a:tc>
                  <a:txBody>
                    <a:bodyPr/>
                    <a:lstStyle/>
                    <a:p>
                      <a:r>
                        <a:rPr lang="da-DK" b="1" dirty="0">
                          <a:solidFill>
                            <a:srgbClr val="FF0000"/>
                          </a:solidFill>
                        </a:rPr>
                        <a:t>2015</a:t>
                      </a:r>
                    </a:p>
                  </a:txBody>
                  <a:tcPr/>
                </a:tc>
                <a:tc>
                  <a:txBody>
                    <a:bodyPr/>
                    <a:lstStyle/>
                    <a:p>
                      <a:r>
                        <a:rPr lang="da-DK" b="1" dirty="0" err="1">
                          <a:solidFill>
                            <a:srgbClr val="FF0000"/>
                          </a:solidFill>
                        </a:rPr>
                        <a:t>Furniture</a:t>
                      </a:r>
                      <a:r>
                        <a:rPr lang="da-DK" b="1" dirty="0">
                          <a:solidFill>
                            <a:srgbClr val="FF0000"/>
                          </a:solidFill>
                        </a:rPr>
                        <a:t> and IT</a:t>
                      </a:r>
                    </a:p>
                  </a:txBody>
                  <a:tcPr/>
                </a:tc>
                <a:tc>
                  <a:txBody>
                    <a:bodyPr/>
                    <a:lstStyle/>
                    <a:p>
                      <a:r>
                        <a:rPr lang="da-DK" b="1" dirty="0" err="1">
                          <a:solidFill>
                            <a:srgbClr val="FF0000"/>
                          </a:solidFill>
                        </a:rPr>
                        <a:t>broad</a:t>
                      </a:r>
                      <a:endParaRPr lang="da-DK" b="1" dirty="0">
                        <a:solidFill>
                          <a:srgbClr val="FF0000"/>
                        </a:solidFill>
                      </a:endParaRPr>
                    </a:p>
                  </a:txBody>
                  <a:tcPr/>
                </a:tc>
                <a:tc>
                  <a:txBody>
                    <a:bodyPr/>
                    <a:lstStyle/>
                    <a:p>
                      <a:r>
                        <a:rPr lang="da-DK" b="1" dirty="0">
                          <a:solidFill>
                            <a:srgbClr val="FF0000"/>
                          </a:solidFill>
                        </a:rPr>
                        <a:t>X</a:t>
                      </a:r>
                    </a:p>
                  </a:txBody>
                  <a:tcPr/>
                </a:tc>
                <a:tc>
                  <a:txBody>
                    <a:bodyPr/>
                    <a:lstStyle/>
                    <a:p>
                      <a:r>
                        <a:rPr lang="da-DK" b="1" dirty="0">
                          <a:solidFill>
                            <a:srgbClr val="FF0000"/>
                          </a:solidFill>
                        </a:rPr>
                        <a:t>X</a:t>
                      </a:r>
                    </a:p>
                  </a:txBody>
                  <a:tcPr/>
                </a:tc>
                <a:extLst>
                  <a:ext uri="{0D108BD9-81ED-4DB2-BD59-A6C34878D82A}">
                    <a16:rowId xmlns:a16="http://schemas.microsoft.com/office/drawing/2014/main" xmlns="" val="10009"/>
                  </a:ext>
                </a:extLst>
              </a:tr>
            </a:tbl>
          </a:graphicData>
        </a:graphic>
      </p:graphicFrame>
      <p:sp>
        <p:nvSpPr>
          <p:cNvPr id="6" name="Tekstboks 5"/>
          <p:cNvSpPr txBox="1"/>
          <p:nvPr/>
        </p:nvSpPr>
        <p:spPr>
          <a:xfrm>
            <a:off x="3287688" y="260649"/>
            <a:ext cx="6048672" cy="584775"/>
          </a:xfrm>
          <a:prstGeom prst="rect">
            <a:avLst/>
          </a:prstGeom>
          <a:noFill/>
        </p:spPr>
        <p:txBody>
          <a:bodyPr wrap="square" rtlCol="0">
            <a:spAutoFit/>
          </a:bodyPr>
          <a:lstStyle/>
          <a:p>
            <a:pPr algn="ctr"/>
            <a:r>
              <a:rPr lang="da-DK" sz="3200" b="1" dirty="0"/>
              <a:t>Samarbejde om design processer</a:t>
            </a:r>
            <a:r>
              <a:rPr lang="da-DK" dirty="0"/>
              <a:t> </a:t>
            </a:r>
          </a:p>
        </p:txBody>
      </p:sp>
      <p:sp>
        <p:nvSpPr>
          <p:cNvPr id="5" name="Tekstfelt 4"/>
          <p:cNvSpPr txBox="1"/>
          <p:nvPr/>
        </p:nvSpPr>
        <p:spPr>
          <a:xfrm>
            <a:off x="4943872" y="6453337"/>
            <a:ext cx="2808312" cy="276999"/>
          </a:xfrm>
          <a:prstGeom prst="rect">
            <a:avLst/>
          </a:prstGeom>
          <a:noFill/>
        </p:spPr>
        <p:txBody>
          <a:bodyPr wrap="square" rtlCol="0">
            <a:spAutoFit/>
          </a:bodyPr>
          <a:lstStyle/>
          <a:p>
            <a:r>
              <a:rPr lang="da-DK" sz="1200" dirty="0">
                <a:solidFill>
                  <a:schemeClr val="bg1">
                    <a:lumMod val="65000"/>
                  </a:schemeClr>
                </a:solidFill>
              </a:rPr>
              <a:t>Marie </a:t>
            </a:r>
            <a:r>
              <a:rPr lang="da-DK" sz="1200" dirty="0" err="1">
                <a:solidFill>
                  <a:schemeClr val="bg1">
                    <a:lumMod val="65000"/>
                  </a:schemeClr>
                </a:solidFill>
              </a:rPr>
              <a:t>Ostergard</a:t>
            </a:r>
            <a:r>
              <a:rPr lang="da-DK" sz="1200" dirty="0">
                <a:solidFill>
                  <a:schemeClr val="bg1">
                    <a:lumMod val="65000"/>
                  </a:schemeClr>
                </a:solidFill>
              </a:rPr>
              <a:t>/Dokk1/Aarhus/ Denmark</a:t>
            </a:r>
          </a:p>
        </p:txBody>
      </p:sp>
      <p:sp>
        <p:nvSpPr>
          <p:cNvPr id="7" name="Pladsholder til diasnummer 6"/>
          <p:cNvSpPr>
            <a:spLocks noGrp="1"/>
          </p:cNvSpPr>
          <p:nvPr>
            <p:ph type="sldNum" sz="quarter" idx="12"/>
          </p:nvPr>
        </p:nvSpPr>
        <p:spPr/>
        <p:txBody>
          <a:bodyPr/>
          <a:lstStyle/>
          <a:p>
            <a:pPr>
              <a:defRPr/>
            </a:pPr>
            <a:fld id="{6D0B8B19-5057-4211-A331-B46581C810DE}" type="slidenum">
              <a:rPr lang="da-DK" smtClean="0"/>
              <a:pPr>
                <a:defRPr/>
              </a:pPr>
              <a:t>32</a:t>
            </a:fld>
            <a:endParaRPr lang="da-DK"/>
          </a:p>
        </p:txBody>
      </p:sp>
      <p:sp>
        <p:nvSpPr>
          <p:cNvPr id="8" name="Pladsholder til sidefod 7"/>
          <p:cNvSpPr>
            <a:spLocks noGrp="1"/>
          </p:cNvSpPr>
          <p:nvPr>
            <p:ph type="ftr" sz="quarter" idx="11"/>
          </p:nvPr>
        </p:nvSpPr>
        <p:spPr/>
        <p:txBody>
          <a:bodyPr/>
          <a:lstStyle/>
          <a:p>
            <a:pPr>
              <a:defRPr/>
            </a:pPr>
            <a:r>
              <a:rPr lang="nl-NL"/>
              <a:t>Knud Schulz  Aarhus september 2017</a:t>
            </a:r>
            <a:endParaRPr lang="da-DK" dirty="0"/>
          </a:p>
        </p:txBody>
      </p:sp>
    </p:spTree>
    <p:extLst>
      <p:ext uri="{BB962C8B-B14F-4D97-AF65-F5344CB8AC3E}">
        <p14:creationId xmlns:p14="http://schemas.microsoft.com/office/powerpoint/2010/main" val="226437160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p:cNvSpPr>
            <a:spLocks noGrp="1"/>
          </p:cNvSpPr>
          <p:nvPr>
            <p:ph sz="half" idx="2"/>
          </p:nvPr>
        </p:nvSpPr>
        <p:spPr/>
        <p:txBody>
          <a:bodyPr/>
          <a:lstStyle/>
          <a:p>
            <a:endParaRPr lang="da-DK"/>
          </a:p>
        </p:txBody>
      </p:sp>
      <p:pic>
        <p:nvPicPr>
          <p:cNvPr id="10" name="Pladsholder til indhold 5"/>
          <p:cNvPicPr>
            <a:picLocks noChangeAspect="1"/>
          </p:cNvPicPr>
          <p:nvPr/>
        </p:nvPicPr>
        <p:blipFill>
          <a:blip r:embed="rId2">
            <a:extLst>
              <a:ext uri="{28A0092B-C50C-407E-A947-70E740481C1C}">
                <a14:useLocalDpi xmlns:a14="http://schemas.microsoft.com/office/drawing/2010/main"/>
              </a:ext>
            </a:extLst>
          </a:blip>
          <a:stretch>
            <a:fillRect/>
          </a:stretch>
        </p:blipFill>
        <p:spPr>
          <a:xfrm rot="10800000">
            <a:off x="5694812" y="2020848"/>
            <a:ext cx="6476523" cy="4837152"/>
          </a:xfrm>
          <a:prstGeom prst="rect">
            <a:avLst/>
          </a:prstGeom>
        </p:spPr>
      </p:pic>
      <p:pic>
        <p:nvPicPr>
          <p:cNvPr id="7" name="Pladsholder til indhold 4"/>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4962890" y="-2279708"/>
            <a:ext cx="7245350" cy="5411370"/>
          </a:xfrm>
          <a:prstGeom prst="rect">
            <a:avLst/>
          </a:prstGeom>
        </p:spPr>
      </p:pic>
      <p:pic>
        <p:nvPicPr>
          <p:cNvPr id="8" name="Pladsholder til indhold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848055"/>
            <a:ext cx="2687354" cy="4009945"/>
          </a:xfrm>
          <a:prstGeom prst="rect">
            <a:avLst/>
          </a:prstGeom>
        </p:spPr>
      </p:pic>
      <p:pic>
        <p:nvPicPr>
          <p:cNvPr id="13" name="Pladsholder til indhold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2186110" y="3349298"/>
            <a:ext cx="4009945" cy="3007458"/>
          </a:xfrm>
          <a:prstGeom prst="rect">
            <a:avLst/>
          </a:prstGeom>
        </p:spPr>
      </p:pic>
      <p:sp>
        <p:nvSpPr>
          <p:cNvPr id="14" name="Tekstfelt 13"/>
          <p:cNvSpPr txBox="1"/>
          <p:nvPr/>
        </p:nvSpPr>
        <p:spPr>
          <a:xfrm>
            <a:off x="322089" y="449293"/>
            <a:ext cx="5557446" cy="1323439"/>
          </a:xfrm>
          <a:prstGeom prst="rect">
            <a:avLst/>
          </a:prstGeom>
          <a:noFill/>
        </p:spPr>
        <p:txBody>
          <a:bodyPr wrap="square" rtlCol="0">
            <a:spAutoFit/>
          </a:bodyPr>
          <a:lstStyle/>
          <a:p>
            <a:r>
              <a:rPr lang="da-DK" sz="4400" b="1" dirty="0"/>
              <a:t>Venskabsklassen</a:t>
            </a:r>
          </a:p>
          <a:p>
            <a:r>
              <a:rPr lang="da-DK" sz="3600" b="1" dirty="0"/>
              <a:t>- har fulgt byggeriet</a:t>
            </a:r>
          </a:p>
        </p:txBody>
      </p:sp>
    </p:spTree>
    <p:extLst>
      <p:ext uri="{BB962C8B-B14F-4D97-AF65-F5344CB8AC3E}">
        <p14:creationId xmlns:p14="http://schemas.microsoft.com/office/powerpoint/2010/main" val="379592209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da-DK" dirty="0"/>
              <a:t>Åben byggeplads</a:t>
            </a:r>
          </a:p>
        </p:txBody>
      </p:sp>
      <p:pic>
        <p:nvPicPr>
          <p:cNvPr id="9" name="Pladsholder til indhold 6">
            <a:extLst>
              <a:ext uri="{FF2B5EF4-FFF2-40B4-BE49-F238E27FC236}">
                <a16:creationId xmlns:a16="http://schemas.microsoft.com/office/drawing/2014/main" xmlns="" id="{AF2946F3-2A5D-4955-B1B2-A4318A6A013A}"/>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rot="5400000">
            <a:off x="6661150" y="1825625"/>
            <a:ext cx="4351338" cy="4351338"/>
          </a:xfrm>
        </p:spPr>
      </p:pic>
      <p:sp>
        <p:nvSpPr>
          <p:cNvPr id="11" name="Pladsholder til indhold 10">
            <a:extLst>
              <a:ext uri="{FF2B5EF4-FFF2-40B4-BE49-F238E27FC236}">
                <a16:creationId xmlns:a16="http://schemas.microsoft.com/office/drawing/2014/main" xmlns="" id="{676D656D-1335-494C-B6B0-0BA87BE48687}"/>
              </a:ext>
            </a:extLst>
          </p:cNvPr>
          <p:cNvSpPr>
            <a:spLocks noGrp="1"/>
          </p:cNvSpPr>
          <p:nvPr>
            <p:ph sz="half" idx="1"/>
          </p:nvPr>
        </p:nvSpPr>
        <p:spPr>
          <a:xfrm>
            <a:off x="766119" y="1825625"/>
            <a:ext cx="5379097" cy="4351338"/>
          </a:xfrm>
        </p:spPr>
        <p:txBody>
          <a:bodyPr>
            <a:normAutofit/>
          </a:bodyPr>
          <a:lstStyle/>
          <a:p>
            <a:r>
              <a:rPr lang="da-DK" sz="3200" b="1" dirty="0"/>
              <a:t>3 gange i byggeperioden</a:t>
            </a:r>
          </a:p>
          <a:p>
            <a:r>
              <a:rPr lang="da-DK" sz="3200" b="1" dirty="0"/>
              <a:t>Åben byggeplads for borgerne i weekender</a:t>
            </a:r>
          </a:p>
          <a:p>
            <a:r>
              <a:rPr lang="da-DK" sz="3200" b="1" dirty="0"/>
              <a:t>Ca. 15.000 besøgende</a:t>
            </a:r>
          </a:p>
        </p:txBody>
      </p:sp>
    </p:spTree>
    <p:extLst>
      <p:ext uri="{BB962C8B-B14F-4D97-AF65-F5344CB8AC3E}">
        <p14:creationId xmlns:p14="http://schemas.microsoft.com/office/powerpoint/2010/main" val="2240039229"/>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78778" y="439801"/>
            <a:ext cx="8496944" cy="914400"/>
          </a:xfrm>
        </p:spPr>
        <p:txBody>
          <a:bodyPr>
            <a:normAutofit fontScale="90000"/>
          </a:bodyPr>
          <a:lstStyle/>
          <a:p>
            <a:r>
              <a:rPr lang="da-DK" b="1" dirty="0" err="1"/>
              <a:t>Branding</a:t>
            </a:r>
            <a:r>
              <a:rPr lang="da-DK" b="1" dirty="0"/>
              <a:t/>
            </a:r>
            <a:br>
              <a:rPr lang="da-DK" b="1" dirty="0"/>
            </a:br>
            <a:r>
              <a:rPr lang="da-DK" b="1" dirty="0"/>
              <a:t>Navneprocessen = relationer</a:t>
            </a:r>
          </a:p>
        </p:txBody>
      </p:sp>
      <p:sp>
        <p:nvSpPr>
          <p:cNvPr id="3" name="Pladsholder til indhold 2"/>
          <p:cNvSpPr>
            <a:spLocks noGrp="1"/>
          </p:cNvSpPr>
          <p:nvPr>
            <p:ph idx="1"/>
          </p:nvPr>
        </p:nvSpPr>
        <p:spPr>
          <a:xfrm>
            <a:off x="1120000" y="1825625"/>
            <a:ext cx="10233800" cy="4833272"/>
          </a:xfrm>
        </p:spPr>
        <p:txBody>
          <a:bodyPr>
            <a:normAutofit/>
          </a:bodyPr>
          <a:lstStyle/>
          <a:p>
            <a:r>
              <a:rPr lang="da-DK" sz="3200" b="1" dirty="0"/>
              <a:t>Åben </a:t>
            </a:r>
            <a:r>
              <a:rPr lang="da-DK" sz="3200" b="1" dirty="0" err="1"/>
              <a:t>netbaseret</a:t>
            </a:r>
            <a:r>
              <a:rPr lang="da-DK" sz="3200" b="1" dirty="0"/>
              <a:t> forslags proces </a:t>
            </a:r>
          </a:p>
          <a:p>
            <a:r>
              <a:rPr lang="da-DK" sz="3200" b="1" dirty="0"/>
              <a:t>= 1250 forslag til navne til bygningen</a:t>
            </a:r>
          </a:p>
          <a:p>
            <a:r>
              <a:rPr lang="da-DK" sz="3200" b="1" dirty="0"/>
              <a:t>30 navne blev lagt ud til afstemning</a:t>
            </a:r>
          </a:p>
          <a:p>
            <a:r>
              <a:rPr lang="da-DK" sz="3200" b="1" dirty="0"/>
              <a:t>ingen med ordet bibliotek – det er et hus for mange partnere (p-anlæg, letbane station, udlejningsarealer, borgerservice og bibliotek)</a:t>
            </a:r>
          </a:p>
          <a:p>
            <a:r>
              <a:rPr lang="da-DK" sz="3200" b="1" dirty="0"/>
              <a:t>7 forslag der fik flest stemmer tog en jury bestående af repræsentanter for partierne i byrådet samt ’unge byrådets borgmester’ og ældrerådet stilling til</a:t>
            </a:r>
          </a:p>
        </p:txBody>
      </p:sp>
      <p:sp>
        <p:nvSpPr>
          <p:cNvPr id="4" name="Pladsholder til sidefod 3"/>
          <p:cNvSpPr>
            <a:spLocks noGrp="1"/>
          </p:cNvSpPr>
          <p:nvPr>
            <p:ph type="ftr" sz="quarter" idx="11"/>
          </p:nvPr>
        </p:nvSpPr>
        <p:spPr/>
        <p:txBody>
          <a:bodyPr/>
          <a:lstStyle/>
          <a:p>
            <a:r>
              <a:rPr lang="de-DE"/>
              <a:t>Knud Schulz  Aarhus oktober 2015</a:t>
            </a:r>
            <a:endParaRPr lang="en-US"/>
          </a:p>
        </p:txBody>
      </p:sp>
      <p:sp>
        <p:nvSpPr>
          <p:cNvPr id="5" name="Pladsholder til diasnummer 4"/>
          <p:cNvSpPr>
            <a:spLocks noGrp="1"/>
          </p:cNvSpPr>
          <p:nvPr>
            <p:ph type="sldNum" sz="quarter" idx="12"/>
          </p:nvPr>
        </p:nvSpPr>
        <p:spPr/>
        <p:txBody>
          <a:bodyPr/>
          <a:lstStyle/>
          <a:p>
            <a:fld id="{276EF822-D53A-41D7-86E7-2077A16B4908}" type="slidenum">
              <a:rPr lang="en-US" smtClean="0"/>
              <a:pPr/>
              <a:t>35</a:t>
            </a:fld>
            <a:endParaRPr lang="en-US"/>
          </a:p>
        </p:txBody>
      </p:sp>
    </p:spTree>
    <p:extLst>
      <p:ext uri="{BB962C8B-B14F-4D97-AF65-F5344CB8AC3E}">
        <p14:creationId xmlns:p14="http://schemas.microsoft.com/office/powerpoint/2010/main" val="3523293822"/>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4" name="Pladsholder til sidefod 3"/>
          <p:cNvSpPr>
            <a:spLocks noGrp="1"/>
          </p:cNvSpPr>
          <p:nvPr>
            <p:ph type="ftr" sz="quarter" idx="11"/>
          </p:nvPr>
        </p:nvSpPr>
        <p:spPr/>
        <p:txBody>
          <a:bodyPr/>
          <a:lstStyle/>
          <a:p>
            <a:r>
              <a:rPr lang="de-DE"/>
              <a:t>Knud Schulz  Aarhus oktober 2015</a:t>
            </a:r>
            <a:endParaRPr lang="en-US"/>
          </a:p>
        </p:txBody>
      </p:sp>
      <p:sp>
        <p:nvSpPr>
          <p:cNvPr id="5" name="Pladsholder til diasnummer 4"/>
          <p:cNvSpPr>
            <a:spLocks noGrp="1"/>
          </p:cNvSpPr>
          <p:nvPr>
            <p:ph type="sldNum" sz="quarter" idx="12"/>
          </p:nvPr>
        </p:nvSpPr>
        <p:spPr/>
        <p:txBody>
          <a:bodyPr/>
          <a:lstStyle/>
          <a:p>
            <a:fld id="{276EF822-D53A-41D7-86E7-2077A16B4908}" type="slidenum">
              <a:rPr lang="en-US" smtClean="0"/>
              <a:pPr/>
              <a:t>36</a:t>
            </a:fld>
            <a:endParaRPr lang="en-US"/>
          </a:p>
        </p:txBody>
      </p:sp>
      <p:pic>
        <p:nvPicPr>
          <p:cNvPr id="4813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07368" y="0"/>
            <a:ext cx="12016406" cy="7510254"/>
          </a:xfrm>
          <a:prstGeom prst="rect">
            <a:avLst/>
          </a:prstGeom>
          <a:noFill/>
          <a:ln w="9525">
            <a:noFill/>
            <a:miter lim="800000"/>
            <a:headEnd/>
            <a:tailEnd/>
          </a:ln>
        </p:spPr>
      </p:pic>
      <p:sp>
        <p:nvSpPr>
          <p:cNvPr id="7" name="Tekstboks 6"/>
          <p:cNvSpPr txBox="1"/>
          <p:nvPr/>
        </p:nvSpPr>
        <p:spPr>
          <a:xfrm>
            <a:off x="551384" y="3140968"/>
            <a:ext cx="11953328" cy="1446550"/>
          </a:xfrm>
          <a:prstGeom prst="rect">
            <a:avLst/>
          </a:prstGeom>
          <a:solidFill>
            <a:srgbClr val="FFFF00"/>
          </a:solidFill>
          <a:ln>
            <a:solidFill>
              <a:srgbClr val="FFFF00"/>
            </a:solidFill>
          </a:ln>
          <a:scene3d>
            <a:camera prst="orthographicFront">
              <a:rot lat="0" lon="0" rev="1800000"/>
            </a:camera>
            <a:lightRig rig="threePt" dir="t"/>
          </a:scene3d>
        </p:spPr>
        <p:txBody>
          <a:bodyPr wrap="square" rtlCol="0">
            <a:spAutoFit/>
          </a:bodyPr>
          <a:lstStyle/>
          <a:p>
            <a:r>
              <a:rPr lang="en-US" sz="8800" dirty="0">
                <a:solidFill>
                  <a:schemeClr val="accent2">
                    <a:lumMod val="75000"/>
                  </a:schemeClr>
                </a:solidFill>
              </a:rPr>
              <a:t>over 1250 </a:t>
            </a:r>
            <a:r>
              <a:rPr lang="en-US" sz="8800" dirty="0" err="1">
                <a:solidFill>
                  <a:schemeClr val="accent2">
                    <a:lumMod val="75000"/>
                  </a:schemeClr>
                </a:solidFill>
              </a:rPr>
              <a:t>navneforslag</a:t>
            </a:r>
            <a:endParaRPr lang="en-US" sz="8800" dirty="0">
              <a:solidFill>
                <a:schemeClr val="accent2">
                  <a:lumMod val="75000"/>
                </a:schemeClr>
              </a:solidFill>
            </a:endParaRPr>
          </a:p>
        </p:txBody>
      </p:sp>
    </p:spTree>
    <p:extLst>
      <p:ext uri="{BB962C8B-B14F-4D97-AF65-F5344CB8AC3E}">
        <p14:creationId xmlns:p14="http://schemas.microsoft.com/office/powerpoint/2010/main" val="4069120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ox(in)">
                                      <p:cBhvr>
                                        <p:cTn id="7" dur="5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26778" y="-3539671"/>
            <a:ext cx="5122333" cy="6858000"/>
          </a:xfrm>
          <a:prstGeom prst="rect">
            <a:avLst/>
          </a:prstGeom>
        </p:spPr>
      </p:pic>
      <p:pic>
        <p:nvPicPr>
          <p:cNvPr id="3" name="Billed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3858" y="2186202"/>
            <a:ext cx="4522921" cy="6055481"/>
          </a:xfrm>
          <a:prstGeom prst="rect">
            <a:avLst/>
          </a:prstGeom>
        </p:spPr>
      </p:pic>
      <p:pic>
        <p:nvPicPr>
          <p:cNvPr id="4" name="Billed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03857" y="-56352"/>
            <a:ext cx="4522921" cy="3378231"/>
          </a:xfrm>
          <a:prstGeom prst="rect">
            <a:avLst/>
          </a:prstGeom>
        </p:spPr>
      </p:pic>
      <p:pic>
        <p:nvPicPr>
          <p:cNvPr id="5" name="Billed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26778" y="3318330"/>
            <a:ext cx="5287655" cy="7079341"/>
          </a:xfrm>
          <a:prstGeom prst="rect">
            <a:avLst/>
          </a:prstGeom>
        </p:spPr>
      </p:pic>
      <p:sp>
        <p:nvSpPr>
          <p:cNvPr id="6" name="Titel 3"/>
          <p:cNvSpPr txBox="1">
            <a:spLocks/>
          </p:cNvSpPr>
          <p:nvPr/>
        </p:nvSpPr>
        <p:spPr>
          <a:xfrm>
            <a:off x="3145072" y="-56353"/>
            <a:ext cx="5257800" cy="1143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5400000" scaled="1"/>
            <a:tileRect/>
          </a:gradFill>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4000" b="1" dirty="0"/>
              <a:t>Dokk1 og visuel identitet</a:t>
            </a:r>
          </a:p>
        </p:txBody>
      </p:sp>
      <p:sp>
        <p:nvSpPr>
          <p:cNvPr id="7" name="Pladsholder til diasnummer 6"/>
          <p:cNvSpPr>
            <a:spLocks noGrp="1"/>
          </p:cNvSpPr>
          <p:nvPr>
            <p:ph type="sldNum" sz="quarter" idx="12"/>
          </p:nvPr>
        </p:nvSpPr>
        <p:spPr/>
        <p:txBody>
          <a:bodyPr/>
          <a:lstStyle/>
          <a:p>
            <a:pPr>
              <a:defRPr/>
            </a:pPr>
            <a:fld id="{6D0B8B19-5057-4211-A331-B46581C810DE}" type="slidenum">
              <a:rPr lang="da-DK" smtClean="0"/>
              <a:pPr>
                <a:defRPr/>
              </a:pPr>
              <a:t>37</a:t>
            </a:fld>
            <a:endParaRPr lang="da-DK"/>
          </a:p>
        </p:txBody>
      </p:sp>
      <p:sp>
        <p:nvSpPr>
          <p:cNvPr id="8" name="Pladsholder til sidefod 7"/>
          <p:cNvSpPr>
            <a:spLocks noGrp="1"/>
          </p:cNvSpPr>
          <p:nvPr>
            <p:ph type="ftr" sz="quarter" idx="11"/>
          </p:nvPr>
        </p:nvSpPr>
        <p:spPr/>
        <p:txBody>
          <a:bodyPr/>
          <a:lstStyle/>
          <a:p>
            <a:pPr>
              <a:defRPr/>
            </a:pPr>
            <a:r>
              <a:rPr lang="da-DK"/>
              <a:t>Knud Schulz  Aarhus oktober 2015</a:t>
            </a:r>
          </a:p>
        </p:txBody>
      </p:sp>
    </p:spTree>
    <p:extLst>
      <p:ext uri="{BB962C8B-B14F-4D97-AF65-F5344CB8AC3E}">
        <p14:creationId xmlns:p14="http://schemas.microsoft.com/office/powerpoint/2010/main" val="1687472151"/>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37071" y="272846"/>
            <a:ext cx="7777316" cy="1463335"/>
          </a:xfrm>
        </p:spPr>
        <p:txBody>
          <a:bodyPr>
            <a:normAutofit fontScale="90000"/>
          </a:bodyPr>
          <a:lstStyle/>
          <a:p>
            <a:r>
              <a:rPr lang="da-DK" b="1" dirty="0"/>
              <a:t>Resultat</a:t>
            </a:r>
            <a:br>
              <a:rPr lang="da-DK" b="1" dirty="0"/>
            </a:br>
            <a:r>
              <a:rPr lang="da-DK" b="1" dirty="0"/>
              <a:t>- et navn</a:t>
            </a:r>
            <a:br>
              <a:rPr lang="da-DK" b="1" dirty="0"/>
            </a:br>
            <a:r>
              <a:rPr lang="da-DK" b="1" dirty="0"/>
              <a:t>- mange </a:t>
            </a:r>
            <a:r>
              <a:rPr lang="da-DK" b="1" dirty="0" err="1"/>
              <a:t>medskabere</a:t>
            </a:r>
            <a:endParaRPr lang="da-DK" b="1" dirty="0"/>
          </a:p>
        </p:txBody>
      </p:sp>
      <p:sp>
        <p:nvSpPr>
          <p:cNvPr id="4" name="Pladsholder til sidefod 3"/>
          <p:cNvSpPr>
            <a:spLocks noGrp="1"/>
          </p:cNvSpPr>
          <p:nvPr>
            <p:ph type="ftr" sz="quarter" idx="11"/>
          </p:nvPr>
        </p:nvSpPr>
        <p:spPr/>
        <p:txBody>
          <a:bodyPr/>
          <a:lstStyle/>
          <a:p>
            <a:r>
              <a:rPr lang="de-DE"/>
              <a:t>Knud Schulz  Aarhus oktober 2015</a:t>
            </a:r>
            <a:endParaRPr lang="en-US"/>
          </a:p>
        </p:txBody>
      </p:sp>
      <p:sp>
        <p:nvSpPr>
          <p:cNvPr id="5" name="Pladsholder til diasnummer 4"/>
          <p:cNvSpPr>
            <a:spLocks noGrp="1"/>
          </p:cNvSpPr>
          <p:nvPr>
            <p:ph type="sldNum" sz="quarter" idx="12"/>
          </p:nvPr>
        </p:nvSpPr>
        <p:spPr/>
        <p:txBody>
          <a:bodyPr/>
          <a:lstStyle/>
          <a:p>
            <a:fld id="{276EF822-D53A-41D7-86E7-2077A16B4908}" type="slidenum">
              <a:rPr lang="en-US" smtClean="0"/>
              <a:pPr/>
              <a:t>38</a:t>
            </a:fld>
            <a:endParaRPr lang="en-US"/>
          </a:p>
        </p:txBody>
      </p:sp>
      <p:pic>
        <p:nvPicPr>
          <p:cNvPr id="237571" name="Picture 3"/>
          <p:cNvPicPr>
            <a:picLocks noGrp="1" noChangeAspect="1" noChangeArrowheads="1"/>
          </p:cNvPicPr>
          <p:nvPr>
            <p:ph idx="1"/>
          </p:nvPr>
        </p:nvPicPr>
        <p:blipFill>
          <a:blip r:embed="rId2" cstate="screen"/>
          <a:srcRect/>
          <a:stretch>
            <a:fillRect/>
          </a:stretch>
        </p:blipFill>
        <p:spPr bwMode="auto">
          <a:xfrm>
            <a:off x="1524000" y="1970376"/>
            <a:ext cx="9144000" cy="3320447"/>
          </a:xfrm>
          <a:prstGeom prst="rect">
            <a:avLst/>
          </a:prstGeom>
          <a:noFill/>
          <a:ln w="9525">
            <a:noFill/>
            <a:miter lim="800000"/>
            <a:headEnd/>
            <a:tailEnd/>
          </a:ln>
        </p:spPr>
      </p:pic>
      <p:pic>
        <p:nvPicPr>
          <p:cNvPr id="237572" name="Picture 4"/>
          <p:cNvPicPr>
            <a:picLocks noChangeAspect="1" noChangeArrowheads="1"/>
          </p:cNvPicPr>
          <p:nvPr/>
        </p:nvPicPr>
        <p:blipFill>
          <a:blip r:embed="rId3" cstate="screen"/>
          <a:srcRect/>
          <a:stretch>
            <a:fillRect/>
          </a:stretch>
        </p:blipFill>
        <p:spPr bwMode="auto">
          <a:xfrm>
            <a:off x="1524000" y="5258873"/>
            <a:ext cx="9144000" cy="1599127"/>
          </a:xfrm>
          <a:prstGeom prst="rect">
            <a:avLst/>
          </a:prstGeom>
          <a:noFill/>
          <a:ln w="9525">
            <a:noFill/>
            <a:miter lim="800000"/>
            <a:headEnd/>
            <a:tailEnd/>
          </a:ln>
        </p:spPr>
      </p:pic>
    </p:spTree>
    <p:extLst>
      <p:ext uri="{BB962C8B-B14F-4D97-AF65-F5344CB8AC3E}">
        <p14:creationId xmlns:p14="http://schemas.microsoft.com/office/powerpoint/2010/main" val="343638663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0177" y="394622"/>
            <a:ext cx="10515600" cy="1325563"/>
          </a:xfrm>
        </p:spPr>
        <p:txBody>
          <a:bodyPr>
            <a:noAutofit/>
          </a:bodyPr>
          <a:lstStyle/>
          <a:p>
            <a:pPr algn="l"/>
            <a:r>
              <a:rPr lang="da-DK" sz="5400" b="1" dirty="0"/>
              <a:t>Mentale byggeprocesser -  </a:t>
            </a:r>
            <a:br>
              <a:rPr lang="da-DK" sz="5400" b="1" dirty="0"/>
            </a:br>
            <a:r>
              <a:rPr lang="da-DK" sz="5400" b="1" dirty="0"/>
              <a:t>’Byggepladsen’ </a:t>
            </a:r>
          </a:p>
        </p:txBody>
      </p:sp>
      <p:sp>
        <p:nvSpPr>
          <p:cNvPr id="5" name="Pladsholder til indhold 4">
            <a:extLst>
              <a:ext uri="{FF2B5EF4-FFF2-40B4-BE49-F238E27FC236}">
                <a16:creationId xmlns:a16="http://schemas.microsoft.com/office/drawing/2014/main" xmlns="" id="{14B31B54-0FA8-43F6-9F34-3A110349E9E8}"/>
              </a:ext>
            </a:extLst>
          </p:cNvPr>
          <p:cNvSpPr>
            <a:spLocks noGrp="1"/>
          </p:cNvSpPr>
          <p:nvPr>
            <p:ph sz="half" idx="1"/>
          </p:nvPr>
        </p:nvSpPr>
        <p:spPr>
          <a:xfrm>
            <a:off x="294090" y="1958361"/>
            <a:ext cx="5025216" cy="4351338"/>
          </a:xfrm>
        </p:spPr>
        <p:txBody>
          <a:bodyPr/>
          <a:lstStyle/>
          <a:p>
            <a:r>
              <a:rPr lang="da-DK" b="1" dirty="0"/>
              <a:t>2013 - 2015 arena for borgerne og medarbejdernes udforskning af Dokk1 koncepter</a:t>
            </a:r>
          </a:p>
          <a:p>
            <a:r>
              <a:rPr lang="da-DK" b="1" dirty="0"/>
              <a:t>200 m2 i det gamle bibliotek</a:t>
            </a:r>
            <a:endParaRPr lang="da-DK" dirty="0"/>
          </a:p>
        </p:txBody>
      </p:sp>
      <p:sp>
        <p:nvSpPr>
          <p:cNvPr id="6" name="Pladsholder til indhold 5">
            <a:extLst>
              <a:ext uri="{FF2B5EF4-FFF2-40B4-BE49-F238E27FC236}">
                <a16:creationId xmlns:a16="http://schemas.microsoft.com/office/drawing/2014/main" xmlns="" id="{B5C613EC-34CE-4164-B801-5366B4AA793E}"/>
              </a:ext>
            </a:extLst>
          </p:cNvPr>
          <p:cNvSpPr>
            <a:spLocks noGrp="1"/>
          </p:cNvSpPr>
          <p:nvPr>
            <p:ph sz="half" idx="2"/>
          </p:nvPr>
        </p:nvSpPr>
        <p:spPr/>
        <p:txBody>
          <a:bodyPr/>
          <a:lstStyle/>
          <a:p>
            <a:endParaRPr lang="da-DK"/>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25713" y="4074347"/>
            <a:ext cx="4361765" cy="2783653"/>
          </a:xfrm>
          <a:prstGeom prst="rect">
            <a:avLst/>
          </a:prstGeom>
          <a:noFill/>
          <a:ln w="9525">
            <a:noFill/>
            <a:miter lim="800000"/>
            <a:headEnd/>
            <a:tailEnd/>
          </a:ln>
        </p:spPr>
      </p:pic>
      <p:pic>
        <p:nvPicPr>
          <p:cNvPr id="8" name="Picture 2">
            <a:extLst>
              <a:ext uri="{FF2B5EF4-FFF2-40B4-BE49-F238E27FC236}">
                <a16:creationId xmlns:a16="http://schemas.microsoft.com/office/drawing/2014/main" xmlns="" id="{09FC782C-7CB1-4124-9E24-DFCA1E7C6E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87478" y="1271210"/>
            <a:ext cx="4704522" cy="3528392"/>
          </a:xfrm>
          <a:prstGeom prst="rect">
            <a:avLst/>
          </a:prstGeom>
          <a:noFill/>
          <a:ln w="9525">
            <a:noFill/>
            <a:miter lim="800000"/>
            <a:headEnd/>
            <a:tailEnd/>
          </a:ln>
        </p:spPr>
      </p:pic>
    </p:spTree>
    <p:extLst>
      <p:ext uri="{BB962C8B-B14F-4D97-AF65-F5344CB8AC3E}">
        <p14:creationId xmlns:p14="http://schemas.microsoft.com/office/powerpoint/2010/main" val="101767751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4"/>
          <p:cNvSpPr>
            <a:spLocks noGrp="1"/>
          </p:cNvSpPr>
          <p:nvPr>
            <p:ph type="title"/>
          </p:nvPr>
        </p:nvSpPr>
        <p:spPr>
          <a:xfrm>
            <a:off x="1645339" y="184613"/>
            <a:ext cx="5900737" cy="917575"/>
          </a:xfrm>
        </p:spPr>
        <p:txBody>
          <a:bodyPr>
            <a:normAutofit/>
          </a:bodyPr>
          <a:lstStyle/>
          <a:p>
            <a:pPr eaLnBrk="1" hangingPunct="1"/>
            <a:r>
              <a:rPr lang="da-DK" dirty="0">
                <a:solidFill>
                  <a:schemeClr val="tx1"/>
                </a:solidFill>
              </a:rPr>
              <a:t>Knud Schulz</a:t>
            </a:r>
          </a:p>
        </p:txBody>
      </p:sp>
      <p:sp>
        <p:nvSpPr>
          <p:cNvPr id="3075" name="Pladsholder til indhold 5"/>
          <p:cNvSpPr>
            <a:spLocks noGrp="1"/>
          </p:cNvSpPr>
          <p:nvPr>
            <p:ph idx="1"/>
          </p:nvPr>
        </p:nvSpPr>
        <p:spPr>
          <a:xfrm>
            <a:off x="1645338" y="1017767"/>
            <a:ext cx="9534195" cy="3491353"/>
          </a:xfrm>
        </p:spPr>
        <p:txBody>
          <a:bodyPr>
            <a:normAutofit fontScale="85000" lnSpcReduction="10000"/>
          </a:bodyPr>
          <a:lstStyle/>
          <a:p>
            <a:pPr eaLnBrk="1" hangingPunct="1"/>
            <a:r>
              <a:rPr lang="da-DK" b="1" dirty="0"/>
              <a:t>Tidligere Chef  for Bibliotekerne i Aarhus</a:t>
            </a:r>
          </a:p>
          <a:p>
            <a:pPr eaLnBrk="1" hangingPunct="1"/>
            <a:r>
              <a:rPr lang="da-DK" b="1" dirty="0"/>
              <a:t>Bibliotekar + Master i Public Management</a:t>
            </a:r>
          </a:p>
          <a:p>
            <a:pPr eaLnBrk="1" hangingPunct="1"/>
            <a:r>
              <a:rPr lang="da-DK" b="1" dirty="0"/>
              <a:t>Mentor INELI (</a:t>
            </a:r>
            <a:r>
              <a:rPr lang="en-US" b="1" dirty="0"/>
              <a:t>International Network of Emerging Library Innovators) Bill &amp; Melinda Gates Foundation</a:t>
            </a:r>
            <a:endParaRPr lang="da-DK" b="1" dirty="0"/>
          </a:p>
          <a:p>
            <a:pPr eaLnBrk="1" hangingPunct="1"/>
            <a:r>
              <a:rPr lang="da-DK" b="1" dirty="0"/>
              <a:t>Medlem af bygherregruppen for Urban </a:t>
            </a:r>
            <a:r>
              <a:rPr lang="da-DK" b="1" dirty="0" err="1"/>
              <a:t>MediaSpace</a:t>
            </a:r>
            <a:r>
              <a:rPr lang="da-DK" b="1" dirty="0"/>
              <a:t> Aarhus/Dokk1</a:t>
            </a:r>
          </a:p>
          <a:p>
            <a:pPr eaLnBrk="1" hangingPunct="1"/>
            <a:r>
              <a:rPr lang="da-DK" b="1" dirty="0"/>
              <a:t>Sept. 2017 -  </a:t>
            </a:r>
            <a:r>
              <a:rPr lang="da-DK" b="1" dirty="0" err="1"/>
              <a:t>Governing</a:t>
            </a:r>
            <a:r>
              <a:rPr lang="da-DK" b="1" dirty="0"/>
              <a:t> Board </a:t>
            </a:r>
            <a:r>
              <a:rPr lang="en-US" b="1" dirty="0"/>
              <a:t> </a:t>
            </a:r>
            <a:r>
              <a:rPr lang="en-US" b="1" i="1" dirty="0"/>
              <a:t>The International Federation of Library Associations and Institutions </a:t>
            </a:r>
            <a:r>
              <a:rPr lang="da-DK" b="1" i="1" dirty="0"/>
              <a:t> </a:t>
            </a:r>
          </a:p>
          <a:p>
            <a:pPr eaLnBrk="1" hangingPunct="1"/>
            <a:r>
              <a:rPr lang="da-DK" b="1" dirty="0"/>
              <a:t>Knudprof@gmail.com</a:t>
            </a:r>
          </a:p>
          <a:p>
            <a:r>
              <a:rPr lang="en-US" b="1" dirty="0"/>
              <a:t>www.slideshare.net</a:t>
            </a:r>
          </a:p>
        </p:txBody>
      </p:sp>
      <p:sp>
        <p:nvSpPr>
          <p:cNvPr id="3076" name="Pladsholder til sidefod 1"/>
          <p:cNvSpPr>
            <a:spLocks noGrp="1"/>
          </p:cNvSpPr>
          <p:nvPr>
            <p:ph type="ftr" sz="quarter" idx="11"/>
          </p:nvPr>
        </p:nvSpPr>
        <p:spPr>
          <a:noFill/>
        </p:spPr>
        <p:txBody>
          <a:bodyPr/>
          <a:lstStyle/>
          <a:p>
            <a:r>
              <a:rPr lang="nl-NL"/>
              <a:t>Knud Schulz  april 2018</a:t>
            </a:r>
            <a:endParaRPr lang="da-DK"/>
          </a:p>
        </p:txBody>
      </p:sp>
      <p:sp>
        <p:nvSpPr>
          <p:cNvPr id="8" name="Afrundet rektangel 7"/>
          <p:cNvSpPr/>
          <p:nvPr/>
        </p:nvSpPr>
        <p:spPr bwMode="auto">
          <a:xfrm>
            <a:off x="8616280" y="5877273"/>
            <a:ext cx="914400" cy="408623"/>
          </a:xfrm>
          <a:prstGeom prst="roundRect">
            <a:avLst/>
          </a:prstGeom>
          <a:noFill/>
          <a:ln w="9525" cap="flat" cmpd="sng" algn="ctr">
            <a:noFill/>
            <a:prstDash val="solid"/>
            <a:round/>
            <a:headEnd type="none" w="med" len="med"/>
            <a:tailEnd type="none" w="med" len="med"/>
          </a:ln>
          <a:effectLst/>
        </p:spPr>
        <p:txBody>
          <a:bodyPr vert="horz" wrap="square" lIns="0" tIns="45720" rIns="91440" bIns="45720" numCol="1" rtlCol="0" anchor="t" anchorCtr="0" compatLnSpc="1">
            <a:prstTxWarp prst="textNoShape">
              <a:avLst/>
            </a:prstTxWarp>
            <a:spAutoFit/>
          </a:bodyPr>
          <a:lstStyle/>
          <a:p>
            <a:pPr defTabSz="914400" fontAlgn="base">
              <a:spcBef>
                <a:spcPct val="0"/>
              </a:spcBef>
              <a:spcAft>
                <a:spcPct val="0"/>
              </a:spcAft>
            </a:pPr>
            <a:endParaRPr lang="en-US" b="1">
              <a:solidFill>
                <a:schemeClr val="bg1"/>
              </a:solidFill>
              <a:latin typeface="Arial" charset="0"/>
            </a:endParaRPr>
          </a:p>
        </p:txBody>
      </p:sp>
      <p:sp>
        <p:nvSpPr>
          <p:cNvPr id="9" name="Afrundet rektangel 8"/>
          <p:cNvSpPr/>
          <p:nvPr/>
        </p:nvSpPr>
        <p:spPr bwMode="auto">
          <a:xfrm>
            <a:off x="8688288" y="5517233"/>
            <a:ext cx="1728192" cy="408623"/>
          </a:xfrm>
          <a:prstGeom prst="roundRect">
            <a:avLst/>
          </a:prstGeom>
          <a:noFill/>
          <a:ln w="9525" cap="flat" cmpd="sng" algn="ctr">
            <a:noFill/>
            <a:prstDash val="solid"/>
            <a:round/>
            <a:headEnd type="none" w="med" len="med"/>
            <a:tailEnd type="none" w="med" len="med"/>
          </a:ln>
          <a:effectLst/>
        </p:spPr>
        <p:txBody>
          <a:bodyPr vert="horz" wrap="square" lIns="0" tIns="45720" rIns="91440" bIns="45720" numCol="1" rtlCol="0" anchor="t" anchorCtr="0" compatLnSpc="1">
            <a:prstTxWarp prst="textNoShape">
              <a:avLst/>
            </a:prstTxWarp>
            <a:spAutoFit/>
          </a:bodyPr>
          <a:lstStyle/>
          <a:p>
            <a:pPr defTabSz="914400" fontAlgn="base">
              <a:spcBef>
                <a:spcPct val="0"/>
              </a:spcBef>
              <a:spcAft>
                <a:spcPct val="0"/>
              </a:spcAft>
            </a:pPr>
            <a:endParaRPr lang="en-US" b="1">
              <a:solidFill>
                <a:schemeClr val="bg1"/>
              </a:solidFill>
              <a:latin typeface="Arial" charset="0"/>
            </a:endParaRPr>
          </a:p>
        </p:txBody>
      </p:sp>
      <p:sp>
        <p:nvSpPr>
          <p:cNvPr id="12" name="Pladsholder til diasnummer 11"/>
          <p:cNvSpPr>
            <a:spLocks noGrp="1"/>
          </p:cNvSpPr>
          <p:nvPr>
            <p:ph type="sldNum" sz="quarter" idx="12"/>
          </p:nvPr>
        </p:nvSpPr>
        <p:spPr/>
        <p:txBody>
          <a:bodyPr/>
          <a:lstStyle/>
          <a:p>
            <a:fld id="{276EF822-D53A-41D7-86E7-2077A16B4908}" type="slidenum">
              <a:rPr lang="en-US" smtClean="0"/>
              <a:pPr/>
              <a:t>4</a:t>
            </a:fld>
            <a:endParaRPr lang="en-US"/>
          </a:p>
        </p:txBody>
      </p:sp>
      <p:pic>
        <p:nvPicPr>
          <p:cNvPr id="1026" name="Picture 2" descr="Dokk1's billede.">
            <a:extLst>
              <a:ext uri="{FF2B5EF4-FFF2-40B4-BE49-F238E27FC236}">
                <a16:creationId xmlns:a16="http://schemas.microsoft.com/office/drawing/2014/main" xmlns="" id="{DF56119E-2383-4817-B9C0-2F703FC93D9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439266"/>
            <a:ext cx="12192000" cy="249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04094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farm9.staticflickr.com/8230/8451805254_0bafd461cc.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1800201" y="1628800"/>
            <a:ext cx="4655840" cy="3491880"/>
          </a:xfrm>
          <a:prstGeom prst="rect">
            <a:avLst/>
          </a:prstGeom>
          <a:noFill/>
        </p:spPr>
      </p:pic>
      <p:sp>
        <p:nvSpPr>
          <p:cNvPr id="4" name="Pladsholder til sidefod 3"/>
          <p:cNvSpPr>
            <a:spLocks noGrp="1"/>
          </p:cNvSpPr>
          <p:nvPr>
            <p:ph type="ftr" sz="quarter" idx="11"/>
          </p:nvPr>
        </p:nvSpPr>
        <p:spPr/>
        <p:txBody>
          <a:bodyPr/>
          <a:lstStyle/>
          <a:p>
            <a:pPr>
              <a:defRPr/>
            </a:pPr>
            <a:r>
              <a:rPr lang="de-DE"/>
              <a:t>Knud Schulz  april 2018</a:t>
            </a:r>
            <a:endParaRPr lang="da-DK" dirty="0"/>
          </a:p>
        </p:txBody>
      </p:sp>
      <p:sp>
        <p:nvSpPr>
          <p:cNvPr id="8" name="Pladsholder til diasnummer 7"/>
          <p:cNvSpPr>
            <a:spLocks noGrp="1"/>
          </p:cNvSpPr>
          <p:nvPr>
            <p:ph type="sldNum" sz="quarter" idx="12"/>
          </p:nvPr>
        </p:nvSpPr>
        <p:spPr/>
        <p:txBody>
          <a:bodyPr/>
          <a:lstStyle/>
          <a:p>
            <a:pPr>
              <a:defRPr/>
            </a:pPr>
            <a:fld id="{2BDD1F24-DD56-4783-B3FA-82442596C06B}" type="slidenum">
              <a:rPr lang="da-DK" smtClean="0"/>
              <a:pPr>
                <a:defRPr/>
              </a:pPr>
              <a:t>40</a:t>
            </a:fld>
            <a:endParaRPr lang="da-DK"/>
          </a:p>
        </p:txBody>
      </p:sp>
      <p:sp>
        <p:nvSpPr>
          <p:cNvPr id="11" name="Pladsholder til tekst 10"/>
          <p:cNvSpPr>
            <a:spLocks noGrp="1"/>
          </p:cNvSpPr>
          <p:nvPr>
            <p:ph type="body" sz="half" idx="4294967295"/>
          </p:nvPr>
        </p:nvSpPr>
        <p:spPr>
          <a:xfrm>
            <a:off x="1878226" y="174748"/>
            <a:ext cx="9308758" cy="1086199"/>
          </a:xfrm>
        </p:spPr>
        <p:txBody>
          <a:bodyPr>
            <a:normAutofit/>
          </a:bodyPr>
          <a:lstStyle/>
          <a:p>
            <a:pPr>
              <a:buNone/>
            </a:pPr>
            <a:endParaRPr lang="da-DK" dirty="0">
              <a:solidFill>
                <a:schemeClr val="tx1"/>
              </a:solidFill>
            </a:endParaRPr>
          </a:p>
        </p:txBody>
      </p:sp>
      <p:sp>
        <p:nvSpPr>
          <p:cNvPr id="7" name="Titel 1"/>
          <p:cNvSpPr txBox="1">
            <a:spLocks/>
          </p:cNvSpPr>
          <p:nvPr/>
        </p:nvSpPr>
        <p:spPr>
          <a:xfrm>
            <a:off x="1878226" y="156747"/>
            <a:ext cx="8461782" cy="1018301"/>
          </a:xfrm>
          <a:prstGeom prst="rect">
            <a:avLst/>
          </a:prstGeom>
        </p:spPr>
        <p:txBody>
          <a:bodyPr vert="horz" anchor="t">
            <a:noAutofit/>
          </a:bodyPr>
          <a:lstStyle/>
          <a:p>
            <a:pPr marL="0" lvl="1" defTabSz="914400">
              <a:spcBef>
                <a:spcPct val="0"/>
              </a:spcBef>
              <a:defRPr/>
            </a:pPr>
            <a:r>
              <a:rPr lang="da-DK" sz="4000" b="1" kern="0" dirty="0">
                <a:solidFill>
                  <a:schemeClr val="tx1">
                    <a:lumMod val="95000"/>
                  </a:schemeClr>
                </a:solidFill>
              </a:rPr>
              <a:t>Byggepladsen</a:t>
            </a:r>
          </a:p>
          <a:p>
            <a:pPr marL="0" lvl="1" defTabSz="914400">
              <a:spcBef>
                <a:spcPct val="0"/>
              </a:spcBef>
              <a:defRPr/>
            </a:pPr>
            <a:r>
              <a:rPr lang="da-DK" sz="4000" b="1" kern="0" dirty="0">
                <a:solidFill>
                  <a:schemeClr val="tx1">
                    <a:lumMod val="95000"/>
                  </a:schemeClr>
                </a:solidFill>
              </a:rPr>
              <a:t>Rum til test af service design</a:t>
            </a:r>
            <a:endParaRPr lang="da-DK" b="1" kern="0" dirty="0">
              <a:solidFill>
                <a:schemeClr val="tx1">
                  <a:lumMod val="95000"/>
                </a:schemeClr>
              </a:solidFill>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456041" y="1628800"/>
            <a:ext cx="4128459" cy="3096344"/>
          </a:xfrm>
          <a:prstGeom prst="rect">
            <a:avLst/>
          </a:prstGeom>
          <a:noFill/>
          <a:ln w="9525">
            <a:noFill/>
            <a:miter lim="800000"/>
            <a:headEnd/>
            <a:tailEnd/>
          </a:ln>
        </p:spPr>
      </p:pic>
      <p:pic>
        <p:nvPicPr>
          <p:cNvPr id="10"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8045" y="4531128"/>
            <a:ext cx="3528392" cy="2326872"/>
          </a:xfrm>
          <a:prstGeom prst="rect">
            <a:avLst/>
          </a:prstGeom>
          <a:noFill/>
          <a:ln w="9525">
            <a:noFill/>
            <a:miter lim="800000"/>
            <a:headEnd/>
            <a:tailEnd/>
          </a:ln>
        </p:spPr>
      </p:pic>
      <p:pic>
        <p:nvPicPr>
          <p:cNvPr id="12"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36437" y="4023067"/>
            <a:ext cx="5148063" cy="2834933"/>
          </a:xfrm>
          <a:prstGeom prst="rect">
            <a:avLst/>
          </a:prstGeom>
          <a:noFill/>
          <a:ln w="9525">
            <a:noFill/>
            <a:miter lim="800000"/>
            <a:headEnd/>
            <a:tailEnd/>
          </a:ln>
        </p:spPr>
      </p:pic>
    </p:spTree>
    <p:extLst>
      <p:ext uri="{BB962C8B-B14F-4D97-AF65-F5344CB8AC3E}">
        <p14:creationId xmlns:p14="http://schemas.microsoft.com/office/powerpoint/2010/main" val="3311232511"/>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4386" y="197038"/>
            <a:ext cx="8697069" cy="2530260"/>
          </a:xfrm>
        </p:spPr>
        <p:txBody>
          <a:bodyPr>
            <a:noAutofit/>
          </a:bodyPr>
          <a:lstStyle/>
          <a:p>
            <a:r>
              <a:rPr lang="da-DK" sz="4800" b="1" dirty="0"/>
              <a:t>Design </a:t>
            </a:r>
            <a:r>
              <a:rPr lang="da-DK" sz="4800" b="1" dirty="0" err="1"/>
              <a:t>Thinking</a:t>
            </a:r>
            <a:r>
              <a:rPr lang="da-DK" sz="4800" b="1" dirty="0"/>
              <a:t> Toolkit</a:t>
            </a:r>
            <a:r>
              <a:rPr lang="da-DK" sz="4800" b="1" dirty="0">
                <a:solidFill>
                  <a:schemeClr val="tx1"/>
                </a:solidFill>
              </a:rPr>
              <a:t/>
            </a:r>
            <a:br>
              <a:rPr lang="da-DK" sz="4800" b="1" dirty="0">
                <a:solidFill>
                  <a:schemeClr val="tx1"/>
                </a:solidFill>
              </a:rPr>
            </a:br>
            <a:r>
              <a:rPr lang="da-DK" sz="4800" b="1" dirty="0">
                <a:solidFill>
                  <a:schemeClr val="tx1"/>
                </a:solidFill>
              </a:rPr>
              <a:t>Global innovations model – hurtigere forandring</a:t>
            </a:r>
          </a:p>
        </p:txBody>
      </p:sp>
      <p:sp>
        <p:nvSpPr>
          <p:cNvPr id="3" name="Pladsholder til indhold 2"/>
          <p:cNvSpPr>
            <a:spLocks noGrp="1"/>
          </p:cNvSpPr>
          <p:nvPr>
            <p:ph idx="1"/>
          </p:nvPr>
        </p:nvSpPr>
        <p:spPr>
          <a:xfrm>
            <a:off x="117835" y="3298210"/>
            <a:ext cx="8784976" cy="4525963"/>
          </a:xfrm>
        </p:spPr>
        <p:txBody>
          <a:bodyPr/>
          <a:lstStyle/>
          <a:p>
            <a:pPr>
              <a:buNone/>
            </a:pPr>
            <a:r>
              <a:rPr lang="da-DK" sz="3600" b="1" dirty="0"/>
              <a:t>    Partnerskab mellem</a:t>
            </a:r>
          </a:p>
          <a:p>
            <a:pPr lvl="1"/>
            <a:r>
              <a:rPr lang="da-DK" sz="2800" b="1" dirty="0"/>
              <a:t>Global Libraries/Bill and Melinda </a:t>
            </a:r>
          </a:p>
          <a:p>
            <a:pPr marL="457200" lvl="1" indent="0">
              <a:buNone/>
            </a:pPr>
            <a:r>
              <a:rPr lang="da-DK" sz="2800" b="1" dirty="0"/>
              <a:t>	Gates Foundation</a:t>
            </a:r>
          </a:p>
          <a:p>
            <a:pPr lvl="1"/>
            <a:r>
              <a:rPr lang="da-DK" sz="2800" b="1" dirty="0"/>
              <a:t>Chicago Public </a:t>
            </a:r>
            <a:r>
              <a:rPr lang="da-DK" sz="2800" b="1" dirty="0" err="1"/>
              <a:t>Libraries</a:t>
            </a:r>
            <a:endParaRPr lang="da-DK" sz="2800" b="1" dirty="0"/>
          </a:p>
          <a:p>
            <a:pPr lvl="1"/>
            <a:r>
              <a:rPr lang="da-DK" sz="2800" b="1" dirty="0"/>
              <a:t>IDEO </a:t>
            </a:r>
          </a:p>
          <a:p>
            <a:pPr lvl="1"/>
            <a:r>
              <a:rPr lang="da-DK" sz="2800" b="1" dirty="0"/>
              <a:t>Aarhus Public </a:t>
            </a:r>
            <a:r>
              <a:rPr lang="da-DK" sz="2800" b="1" dirty="0" err="1"/>
              <a:t>Libraries</a:t>
            </a:r>
            <a:endParaRPr lang="da-DK" sz="2800" b="1" dirty="0"/>
          </a:p>
        </p:txBody>
      </p:sp>
      <p:sp>
        <p:nvSpPr>
          <p:cNvPr id="4" name="Pladsholder til sidefod 3"/>
          <p:cNvSpPr>
            <a:spLocks noGrp="1"/>
          </p:cNvSpPr>
          <p:nvPr>
            <p:ph type="ftr" sz="quarter" idx="11"/>
          </p:nvPr>
        </p:nvSpPr>
        <p:spPr/>
        <p:txBody>
          <a:bodyPr/>
          <a:lstStyle/>
          <a:p>
            <a:pPr>
              <a:defRPr/>
            </a:pPr>
            <a:r>
              <a:rPr lang="nl-NL"/>
              <a:t>Knud Schulz  Aarhus september 2017</a:t>
            </a:r>
            <a:endParaRPr lang="da-DK"/>
          </a:p>
        </p:txBody>
      </p:sp>
      <p:sp>
        <p:nvSpPr>
          <p:cNvPr id="5" name="Pladsholder til diasnummer 4"/>
          <p:cNvSpPr>
            <a:spLocks noGrp="1"/>
          </p:cNvSpPr>
          <p:nvPr>
            <p:ph type="sldNum" sz="quarter" idx="12"/>
          </p:nvPr>
        </p:nvSpPr>
        <p:spPr/>
        <p:txBody>
          <a:bodyPr/>
          <a:lstStyle/>
          <a:p>
            <a:pPr>
              <a:defRPr/>
            </a:pPr>
            <a:fld id="{2BDD1F24-DD56-4783-B3FA-82442596C06B}" type="slidenum">
              <a:rPr lang="da-DK" smtClean="0"/>
              <a:pPr>
                <a:defRPr/>
              </a:pPr>
              <a:t>41</a:t>
            </a:fld>
            <a:endParaRPr lang="da-DK"/>
          </a:p>
        </p:txBody>
      </p:sp>
      <p:pic>
        <p:nvPicPr>
          <p:cNvPr id="6" name="Picture 3"/>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7432874" y="2072686"/>
            <a:ext cx="4641291" cy="4648789"/>
          </a:xfrm>
          <a:prstGeom prst="rect">
            <a:avLst/>
          </a:prstGeom>
          <a:noFill/>
          <a:ln>
            <a:noFill/>
          </a:ln>
        </p:spPr>
      </p:pic>
    </p:spTree>
    <p:extLst>
      <p:ext uri="{BB962C8B-B14F-4D97-AF65-F5344CB8AC3E}">
        <p14:creationId xmlns:p14="http://schemas.microsoft.com/office/powerpoint/2010/main" val="4107711901"/>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28048" y="692697"/>
            <a:ext cx="3826768" cy="3759291"/>
          </a:xfrm>
        </p:spPr>
        <p:txBody>
          <a:bodyPr>
            <a:noAutofit/>
          </a:bodyPr>
          <a:lstStyle/>
          <a:p>
            <a:pPr algn="l"/>
            <a:r>
              <a:rPr lang="da-DK" sz="3200" dirty="0">
                <a:solidFill>
                  <a:schemeClr val="tx1"/>
                </a:solidFill>
                <a:latin typeface="Arial" pitchFamily="34" charset="0"/>
                <a:cs typeface="Arial" pitchFamily="34" charset="0"/>
              </a:rPr>
              <a:t>Download: </a:t>
            </a:r>
            <a:br>
              <a:rPr lang="da-DK" sz="3200" dirty="0">
                <a:solidFill>
                  <a:schemeClr val="tx1"/>
                </a:solidFill>
                <a:latin typeface="Arial" pitchFamily="34" charset="0"/>
                <a:cs typeface="Arial" pitchFamily="34" charset="0"/>
              </a:rPr>
            </a:br>
            <a:r>
              <a:rPr lang="da-DK" sz="1800" dirty="0" err="1">
                <a:solidFill>
                  <a:schemeClr val="tx1"/>
                </a:solidFill>
                <a:latin typeface="Arial" pitchFamily="34" charset="0"/>
                <a:cs typeface="Arial" pitchFamily="34" charset="0"/>
              </a:rPr>
              <a:t>www.designthinkingforlibraries.com</a:t>
            </a:r>
            <a:endParaRPr lang="da-DK" sz="1800" dirty="0">
              <a:solidFill>
                <a:schemeClr val="tx1"/>
              </a:solidFill>
              <a:latin typeface="Arial" pitchFamily="34" charset="0"/>
              <a:cs typeface="Arial" pitchFamily="34" charset="0"/>
            </a:endParaRPr>
          </a:p>
        </p:txBody>
      </p:sp>
      <p:pic>
        <p:nvPicPr>
          <p:cNvPr id="4" name="Billede 3" descr="toolkit_fron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1" y="1"/>
            <a:ext cx="4867275" cy="6543675"/>
          </a:xfrm>
          <a:prstGeom prst="rect">
            <a:avLst/>
          </a:prstGeom>
          <a:noFill/>
          <a:ln>
            <a:noFill/>
          </a:ln>
        </p:spPr>
      </p:pic>
      <p:pic>
        <p:nvPicPr>
          <p:cNvPr id="5" name="Picture 5"/>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rot="480000">
            <a:off x="7543381" y="2011177"/>
            <a:ext cx="2627784" cy="3391922"/>
          </a:xfrm>
          <a:prstGeom prst="rect">
            <a:avLst/>
          </a:prstGeom>
          <a:noFill/>
          <a:ln>
            <a:noFill/>
          </a:ln>
        </p:spPr>
      </p:pic>
      <p:sp>
        <p:nvSpPr>
          <p:cNvPr id="6" name="Pladsholder til diasnummer 5"/>
          <p:cNvSpPr>
            <a:spLocks noGrp="1"/>
          </p:cNvSpPr>
          <p:nvPr>
            <p:ph type="sldNum" sz="quarter" idx="12"/>
          </p:nvPr>
        </p:nvSpPr>
        <p:spPr/>
        <p:txBody>
          <a:bodyPr/>
          <a:lstStyle/>
          <a:p>
            <a:pPr>
              <a:defRPr/>
            </a:pPr>
            <a:fld id="{2BDD1F24-DD56-4783-B3FA-82442596C06B}" type="slidenum">
              <a:rPr lang="da-DK" smtClean="0"/>
              <a:pPr>
                <a:defRPr/>
              </a:pPr>
              <a:t>42</a:t>
            </a:fld>
            <a:endParaRPr lang="da-DK"/>
          </a:p>
        </p:txBody>
      </p:sp>
      <p:sp>
        <p:nvSpPr>
          <p:cNvPr id="7" name="Pladsholder til sidefod 6"/>
          <p:cNvSpPr>
            <a:spLocks noGrp="1"/>
          </p:cNvSpPr>
          <p:nvPr>
            <p:ph type="ftr" sz="quarter" idx="11"/>
          </p:nvPr>
        </p:nvSpPr>
        <p:spPr/>
        <p:txBody>
          <a:bodyPr/>
          <a:lstStyle/>
          <a:p>
            <a:pPr>
              <a:defRPr/>
            </a:pPr>
            <a:r>
              <a:rPr lang="nl-NL"/>
              <a:t>Knud Schulz  Aarhus september 2017</a:t>
            </a:r>
            <a:endParaRPr lang="da-DK"/>
          </a:p>
        </p:txBody>
      </p:sp>
    </p:spTree>
    <p:extLst>
      <p:ext uri="{BB962C8B-B14F-4D97-AF65-F5344CB8AC3E}">
        <p14:creationId xmlns:p14="http://schemas.microsoft.com/office/powerpoint/2010/main" val="2131551899"/>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Partnerskabs potentiale</a:t>
            </a:r>
          </a:p>
        </p:txBody>
      </p:sp>
      <p:sp>
        <p:nvSpPr>
          <p:cNvPr id="4" name="Pladsholder til sidefod 3"/>
          <p:cNvSpPr>
            <a:spLocks noGrp="1"/>
          </p:cNvSpPr>
          <p:nvPr>
            <p:ph type="ftr" sz="quarter" idx="11"/>
          </p:nvPr>
        </p:nvSpPr>
        <p:spPr/>
        <p:txBody>
          <a:bodyPr/>
          <a:lstStyle/>
          <a:p>
            <a:r>
              <a:rPr lang="nl-NL"/>
              <a:t>Knud Schulz  Aarhus september 2017</a:t>
            </a:r>
            <a:endParaRPr lang="en-US" dirty="0"/>
          </a:p>
        </p:txBody>
      </p:sp>
      <p:sp>
        <p:nvSpPr>
          <p:cNvPr id="5" name="Pladsholder til slidenummer 4"/>
          <p:cNvSpPr>
            <a:spLocks noGrp="1"/>
          </p:cNvSpPr>
          <p:nvPr>
            <p:ph type="sldNum" sz="quarter" idx="12"/>
          </p:nvPr>
        </p:nvSpPr>
        <p:spPr/>
        <p:txBody>
          <a:bodyPr/>
          <a:lstStyle/>
          <a:p>
            <a:fld id="{6D22F896-40B5-4ADD-8801-0D06FADFA095}" type="slidenum">
              <a:rPr lang="en-US" smtClean="0"/>
              <a:t>43</a:t>
            </a:fld>
            <a:endParaRPr lang="en-US" dirty="0"/>
          </a:p>
        </p:txBody>
      </p:sp>
      <p:sp>
        <p:nvSpPr>
          <p:cNvPr id="7" name="Pladsholder til indhold 6"/>
          <p:cNvSpPr>
            <a:spLocks noGrp="1"/>
          </p:cNvSpPr>
          <p:nvPr>
            <p:ph idx="1"/>
          </p:nvPr>
        </p:nvSpPr>
        <p:spPr>
          <a:xfrm>
            <a:off x="722671" y="1448202"/>
            <a:ext cx="3760839" cy="4728761"/>
          </a:xfrm>
        </p:spPr>
        <p:txBody>
          <a:bodyPr/>
          <a:lstStyle/>
          <a:p>
            <a:r>
              <a:rPr lang="da-DK" dirty="0"/>
              <a:t>Alle projekter siden 2002 har haft eksterne partnere – små som store</a:t>
            </a:r>
          </a:p>
        </p:txBody>
      </p:sp>
      <p:pic>
        <p:nvPicPr>
          <p:cNvPr id="8" name="Picture 2" descr="C:\Users\azkba10\Desktop\Foto M drev\Begivenheder\Åbningen af Dokk1\Fotos\dokk1_aabning_pressefotos\DSC_580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50658" y="1448202"/>
            <a:ext cx="6481264" cy="4677142"/>
          </a:xfrm>
          <a:prstGeom prst="rect">
            <a:avLst/>
          </a:prstGeom>
          <a:noFill/>
        </p:spPr>
      </p:pic>
    </p:spTree>
    <p:extLst>
      <p:ext uri="{BB962C8B-B14F-4D97-AF65-F5344CB8AC3E}">
        <p14:creationId xmlns:p14="http://schemas.microsoft.com/office/powerpoint/2010/main" val="83220095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a:solidFill>
                  <a:schemeClr val="tx1"/>
                </a:solidFill>
              </a:rPr>
              <a:t>Partner </a:t>
            </a:r>
            <a:r>
              <a:rPr lang="en-US" dirty="0" err="1">
                <a:solidFill>
                  <a:schemeClr val="tx1"/>
                </a:solidFill>
              </a:rPr>
              <a:t>Proces</a:t>
            </a:r>
            <a:endParaRPr lang="en-US" dirty="0">
              <a:solidFill>
                <a:schemeClr val="tx1"/>
              </a:solidFill>
            </a:endParaRPr>
          </a:p>
        </p:txBody>
      </p:sp>
      <p:sp>
        <p:nvSpPr>
          <p:cNvPr id="6" name="Pladsholder til indhold 5"/>
          <p:cNvSpPr>
            <a:spLocks noGrp="1"/>
          </p:cNvSpPr>
          <p:nvPr>
            <p:ph sz="half" idx="2"/>
          </p:nvPr>
        </p:nvSpPr>
        <p:spPr/>
        <p:txBody>
          <a:bodyPr/>
          <a:lstStyle/>
          <a:p>
            <a:endParaRPr lang="en-US" dirty="0"/>
          </a:p>
        </p:txBody>
      </p:sp>
      <p:sp>
        <p:nvSpPr>
          <p:cNvPr id="2" name="Pladsholder til sidefod 1"/>
          <p:cNvSpPr>
            <a:spLocks noGrp="1"/>
          </p:cNvSpPr>
          <p:nvPr>
            <p:ph type="ftr" sz="quarter" idx="11"/>
          </p:nvPr>
        </p:nvSpPr>
        <p:spPr/>
        <p:txBody>
          <a:bodyPr/>
          <a:lstStyle/>
          <a:p>
            <a:pPr>
              <a:defRPr/>
            </a:pPr>
            <a:r>
              <a:rPr lang="nl-NL"/>
              <a:t>Knud Schulz  Aarhus september 2017</a:t>
            </a:r>
            <a:endParaRPr lang="da-DK"/>
          </a:p>
        </p:txBody>
      </p:sp>
      <p:pic>
        <p:nvPicPr>
          <p:cNvPr id="3074" name="Picture 2"/>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0" y="1995777"/>
            <a:ext cx="12145644" cy="3681454"/>
          </a:xfrm>
          <a:prstGeom prst="rect">
            <a:avLst/>
          </a:prstGeom>
          <a:noFill/>
          <a:ln w="9525">
            <a:noFill/>
            <a:miter lim="800000"/>
            <a:headEnd/>
            <a:tailEnd/>
          </a:ln>
        </p:spPr>
      </p:pic>
      <p:sp>
        <p:nvSpPr>
          <p:cNvPr id="7" name="Pladsholder til diasnummer 6"/>
          <p:cNvSpPr>
            <a:spLocks noGrp="1"/>
          </p:cNvSpPr>
          <p:nvPr>
            <p:ph type="sldNum" sz="quarter" idx="12"/>
          </p:nvPr>
        </p:nvSpPr>
        <p:spPr/>
        <p:txBody>
          <a:bodyPr/>
          <a:lstStyle/>
          <a:p>
            <a:pPr>
              <a:defRPr/>
            </a:pPr>
            <a:fld id="{16A6EFC6-18CA-44A6-A179-5D4098A6C1D4}" type="slidenum">
              <a:rPr lang="da-DK" smtClean="0"/>
              <a:pPr>
                <a:defRPr/>
              </a:pPr>
              <a:t>44</a:t>
            </a:fld>
            <a:endParaRPr lang="da-DK"/>
          </a:p>
        </p:txBody>
      </p:sp>
    </p:spTree>
    <p:extLst>
      <p:ext uri="{BB962C8B-B14F-4D97-AF65-F5344CB8AC3E}">
        <p14:creationId xmlns:p14="http://schemas.microsoft.com/office/powerpoint/2010/main" val="1036678130"/>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530065" y="1795616"/>
            <a:ext cx="5288174" cy="4351338"/>
          </a:xfrm>
        </p:spPr>
        <p:txBody>
          <a:bodyPr>
            <a:normAutofit fontScale="92500" lnSpcReduction="20000"/>
          </a:bodyPr>
          <a:lstStyle/>
          <a:p>
            <a:r>
              <a:rPr lang="da-DK" dirty="0">
                <a:latin typeface="Calibri" panose="020F0502020204030204" pitchFamily="34" charset="0"/>
                <a:ea typeface="Calibri" panose="020F0502020204030204" pitchFamily="34" charset="0"/>
                <a:cs typeface="Times New Roman" panose="02020603050405020304" pitchFamily="18" charset="0"/>
              </a:rPr>
              <a:t>7 møder</a:t>
            </a:r>
          </a:p>
          <a:p>
            <a:r>
              <a:rPr lang="da-DK" dirty="0">
                <a:latin typeface="Calibri" panose="020F0502020204030204" pitchFamily="34" charset="0"/>
                <a:ea typeface="Calibri" panose="020F0502020204030204" pitchFamily="34" charset="0"/>
                <a:cs typeface="Times New Roman" panose="02020603050405020304" pitchFamily="18" charset="0"/>
              </a:rPr>
              <a:t>24 personer med spidskompetencer indenfor særlige felter</a:t>
            </a:r>
          </a:p>
          <a:p>
            <a:r>
              <a:rPr lang="da-DK" dirty="0">
                <a:latin typeface="Calibri" panose="020F0502020204030204" pitchFamily="34" charset="0"/>
                <a:ea typeface="Calibri" panose="020F0502020204030204" pitchFamily="34" charset="0"/>
                <a:cs typeface="Times New Roman" panose="02020603050405020304" pitchFamily="18" charset="0"/>
              </a:rPr>
              <a:t>Person sammensætning så de udfordrer hinandens felter</a:t>
            </a:r>
          </a:p>
          <a:p>
            <a:pPr marL="0" indent="0">
              <a:buNone/>
            </a:pPr>
            <a:r>
              <a:rPr lang="da-DK" dirty="0">
                <a:latin typeface="Calibri" panose="020F0502020204030204" pitchFamily="34" charset="0"/>
                <a:ea typeface="Calibri" panose="020F0502020204030204" pitchFamily="34" charset="0"/>
                <a:cs typeface="Times New Roman" panose="02020603050405020304" pitchFamily="18" charset="0"/>
              </a:rPr>
              <a:t>(græsrodsiværksætteren sammen med direktøren for INCUBA)</a:t>
            </a:r>
          </a:p>
          <a:p>
            <a:r>
              <a:rPr lang="da-DK" dirty="0">
                <a:latin typeface="Calibri" panose="020F0502020204030204" pitchFamily="34" charset="0"/>
                <a:cs typeface="Times New Roman" panose="02020603050405020304" pitchFamily="18" charset="0"/>
              </a:rPr>
              <a:t>Fokus på hvad der sker i eksperternes faglige domæner </a:t>
            </a:r>
          </a:p>
          <a:p>
            <a:pPr marL="0" indent="0">
              <a:buNone/>
            </a:pPr>
            <a:r>
              <a:rPr lang="da-DK" dirty="0">
                <a:latin typeface="Calibri" panose="020F0502020204030204" pitchFamily="34" charset="0"/>
                <a:cs typeface="Times New Roman" panose="02020603050405020304" pitchFamily="18" charset="0"/>
              </a:rPr>
              <a:t>(hvad ved </a:t>
            </a:r>
            <a:r>
              <a:rPr lang="da-DK" dirty="0" err="1">
                <a:latin typeface="Calibri" panose="020F0502020204030204" pitchFamily="34" charset="0"/>
                <a:cs typeface="Times New Roman" panose="02020603050405020304" pitchFamily="18" charset="0"/>
              </a:rPr>
              <a:t>DRs</a:t>
            </a:r>
            <a:r>
              <a:rPr lang="da-DK" dirty="0">
                <a:latin typeface="Calibri" panose="020F0502020204030204" pitchFamily="34" charset="0"/>
                <a:cs typeface="Times New Roman" panose="02020603050405020304" pitchFamily="18" charset="0"/>
              </a:rPr>
              <a:t> børneredaktion om børn og familiers medieforbrug og prioriteringer)</a:t>
            </a:r>
            <a:endParaRPr lang="da-DK" dirty="0"/>
          </a:p>
        </p:txBody>
      </p:sp>
      <p:pic>
        <p:nvPicPr>
          <p:cNvPr id="4" name="Billed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17342" y="1701646"/>
            <a:ext cx="5761702" cy="4321277"/>
          </a:xfrm>
          <a:prstGeom prst="rect">
            <a:avLst/>
          </a:prstGeom>
        </p:spPr>
      </p:pic>
      <p:sp>
        <p:nvSpPr>
          <p:cNvPr id="7" name="Titel 6">
            <a:extLst>
              <a:ext uri="{FF2B5EF4-FFF2-40B4-BE49-F238E27FC236}">
                <a16:creationId xmlns:a16="http://schemas.microsoft.com/office/drawing/2014/main" xmlns="" id="{8063FF05-EEC5-457C-9DB5-172FDD802EEF}"/>
              </a:ext>
            </a:extLst>
          </p:cNvPr>
          <p:cNvSpPr>
            <a:spLocks noGrp="1"/>
          </p:cNvSpPr>
          <p:nvPr>
            <p:ph type="title"/>
          </p:nvPr>
        </p:nvSpPr>
        <p:spPr>
          <a:xfrm>
            <a:off x="462117" y="291383"/>
            <a:ext cx="10515600" cy="1325563"/>
          </a:xfrm>
        </p:spPr>
        <p:txBody>
          <a:bodyPr/>
          <a:lstStyle/>
          <a:p>
            <a:r>
              <a:rPr lang="da-DK" dirty="0"/>
              <a:t>Forstyrrelsessamtaler</a:t>
            </a:r>
          </a:p>
        </p:txBody>
      </p:sp>
    </p:spTree>
    <p:extLst>
      <p:ext uri="{BB962C8B-B14F-4D97-AF65-F5344CB8AC3E}">
        <p14:creationId xmlns:p14="http://schemas.microsoft.com/office/powerpoint/2010/main" val="679362874"/>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23592" y="116632"/>
            <a:ext cx="7772400" cy="914400"/>
          </a:xfrm>
        </p:spPr>
        <p:txBody>
          <a:bodyPr>
            <a:normAutofit fontScale="90000"/>
          </a:bodyPr>
          <a:lstStyle/>
          <a:p>
            <a:r>
              <a:rPr lang="da-DK" b="1" dirty="0"/>
              <a:t>Formål med partnerskaber</a:t>
            </a:r>
            <a:endParaRPr lang="da-DK" dirty="0"/>
          </a:p>
        </p:txBody>
      </p:sp>
      <p:sp>
        <p:nvSpPr>
          <p:cNvPr id="3" name="Pladsholder til indhold 2"/>
          <p:cNvSpPr>
            <a:spLocks noGrp="1"/>
          </p:cNvSpPr>
          <p:nvPr>
            <p:ph idx="1"/>
          </p:nvPr>
        </p:nvSpPr>
        <p:spPr>
          <a:xfrm>
            <a:off x="704538" y="908720"/>
            <a:ext cx="10837888" cy="5832648"/>
          </a:xfrm>
        </p:spPr>
        <p:txBody>
          <a:bodyPr>
            <a:normAutofit fontScale="92500" lnSpcReduction="20000"/>
          </a:bodyPr>
          <a:lstStyle/>
          <a:p>
            <a:r>
              <a:rPr lang="da-DK" sz="3100" b="1" dirty="0"/>
              <a:t>1. Services</a:t>
            </a:r>
          </a:p>
          <a:p>
            <a:pPr lvl="1"/>
            <a:r>
              <a:rPr lang="da-DK" dirty="0"/>
              <a:t>Partnerskaberne skal udvikle nye eller forbedrede services</a:t>
            </a:r>
          </a:p>
          <a:p>
            <a:r>
              <a:rPr lang="da-DK" sz="3100" b="1" dirty="0"/>
              <a:t>2. Kompetencer</a:t>
            </a:r>
          </a:p>
          <a:p>
            <a:pPr lvl="1"/>
            <a:r>
              <a:rPr lang="da-DK" dirty="0"/>
              <a:t>Partnerskaberne skal udvikle personale-/organisatoriske kompetencer, der kan skabe nye eller forbedrede services eller samarbejder, eller bane vejen til nye markedsandele (indenfor søjlerne).</a:t>
            </a:r>
          </a:p>
          <a:p>
            <a:r>
              <a:rPr lang="da-DK" sz="3100" b="1" dirty="0"/>
              <a:t>3. Økonomi</a:t>
            </a:r>
          </a:p>
          <a:p>
            <a:pPr lvl="1"/>
            <a:r>
              <a:rPr lang="da-DK" dirty="0"/>
              <a:t>Partnerskaberne skal have et økonomisk incitament - enten direkte eller indirekte - f.eks. hvor partnerskaber kan skabe adgang til nye økonomiske arenaer, der giver mulighed for øget service. </a:t>
            </a:r>
          </a:p>
          <a:p>
            <a:r>
              <a:rPr lang="da-DK" sz="3100" b="1" dirty="0"/>
              <a:t>4. Opmærksomhed </a:t>
            </a:r>
          </a:p>
          <a:p>
            <a:pPr lvl="1"/>
            <a:r>
              <a:rPr lang="da-DK" dirty="0"/>
              <a:t>Partnerskaberne skal skabe en øget opmærksomhed omkring tilbud og services, der skaber større tilslutning til eksisterende og fremtidige services. Som minimum skal det få folk ind af døren.</a:t>
            </a:r>
          </a:p>
          <a:p>
            <a:r>
              <a:rPr lang="da-DK" sz="3100" b="1" dirty="0"/>
              <a:t>5. Politiske / strategiske mål</a:t>
            </a:r>
          </a:p>
          <a:p>
            <a:pPr lvl="1"/>
            <a:r>
              <a:rPr lang="da-DK" dirty="0"/>
              <a:t>Partnerskaberne skal understøtte politiske og strategiske mål, både i relation til samarbejdsrelationer og til produkter/services. Både kort og lang sigt. </a:t>
            </a:r>
          </a:p>
        </p:txBody>
      </p:sp>
      <p:sp>
        <p:nvSpPr>
          <p:cNvPr id="4" name="Pladsholder til sidefod 3"/>
          <p:cNvSpPr>
            <a:spLocks noGrp="1"/>
          </p:cNvSpPr>
          <p:nvPr>
            <p:ph type="ftr" sz="quarter" idx="11"/>
          </p:nvPr>
        </p:nvSpPr>
        <p:spPr/>
        <p:txBody>
          <a:bodyPr/>
          <a:lstStyle/>
          <a:p>
            <a:r>
              <a:rPr lang="nl-NL"/>
              <a:t>Knud Schulz  Aarhus september 2017</a:t>
            </a:r>
            <a:endParaRPr lang="en-US"/>
          </a:p>
        </p:txBody>
      </p:sp>
      <p:sp>
        <p:nvSpPr>
          <p:cNvPr id="5" name="Pladsholder til diasnummer 4"/>
          <p:cNvSpPr>
            <a:spLocks noGrp="1"/>
          </p:cNvSpPr>
          <p:nvPr>
            <p:ph type="sldNum" sz="quarter" idx="12"/>
          </p:nvPr>
        </p:nvSpPr>
        <p:spPr/>
        <p:txBody>
          <a:bodyPr/>
          <a:lstStyle/>
          <a:p>
            <a:fld id="{276EF822-D53A-41D7-86E7-2077A16B4908}" type="slidenum">
              <a:rPr lang="en-US" smtClean="0"/>
              <a:pPr/>
              <a:t>46</a:t>
            </a:fld>
            <a:endParaRPr lang="en-US"/>
          </a:p>
        </p:txBody>
      </p:sp>
    </p:spTree>
    <p:extLst>
      <p:ext uri="{BB962C8B-B14F-4D97-AF65-F5344CB8AC3E}">
        <p14:creationId xmlns:p14="http://schemas.microsoft.com/office/powerpoint/2010/main" val="3704825582"/>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9780" y="595353"/>
            <a:ext cx="8748464" cy="914400"/>
          </a:xfrm>
        </p:spPr>
        <p:txBody>
          <a:bodyPr>
            <a:normAutofit fontScale="90000"/>
          </a:bodyPr>
          <a:lstStyle/>
          <a:p>
            <a:r>
              <a:rPr lang="da-DK" b="1" dirty="0"/>
              <a:t>Dokk1s identitetsbærere/søjler for partnerskaber</a:t>
            </a:r>
            <a:r>
              <a:rPr lang="da-DK" dirty="0"/>
              <a:t/>
            </a:r>
            <a:br>
              <a:rPr lang="da-DK" dirty="0"/>
            </a:br>
            <a:endParaRPr lang="da-DK" dirty="0"/>
          </a:p>
        </p:txBody>
      </p:sp>
      <p:sp>
        <p:nvSpPr>
          <p:cNvPr id="3" name="Pladsholder til indhold 2"/>
          <p:cNvSpPr>
            <a:spLocks noGrp="1"/>
          </p:cNvSpPr>
          <p:nvPr>
            <p:ph idx="1"/>
          </p:nvPr>
        </p:nvSpPr>
        <p:spPr>
          <a:xfrm>
            <a:off x="712033" y="1529408"/>
            <a:ext cx="10770433" cy="5328592"/>
          </a:xfrm>
        </p:spPr>
        <p:txBody>
          <a:bodyPr>
            <a:normAutofit fontScale="92500" lnSpcReduction="10000"/>
          </a:bodyPr>
          <a:lstStyle/>
          <a:p>
            <a:r>
              <a:rPr lang="da-DK" sz="3100" b="1" dirty="0"/>
              <a:t>Læring</a:t>
            </a:r>
            <a:r>
              <a:rPr lang="da-DK" sz="3100" dirty="0"/>
              <a:t> </a:t>
            </a:r>
          </a:p>
          <a:p>
            <a:pPr lvl="1"/>
            <a:r>
              <a:rPr lang="da-DK" dirty="0"/>
              <a:t>mellem borgere, teknologi og viden; livslang læring og fællesskab.</a:t>
            </a:r>
          </a:p>
          <a:p>
            <a:r>
              <a:rPr lang="da-DK" sz="3100" b="1" dirty="0"/>
              <a:t>Fortællinger</a:t>
            </a:r>
            <a:r>
              <a:rPr lang="da-DK" b="1" dirty="0"/>
              <a:t> </a:t>
            </a:r>
            <a:r>
              <a:rPr lang="da-DK" dirty="0"/>
              <a:t>- oplevelser og kultur </a:t>
            </a:r>
          </a:p>
          <a:p>
            <a:r>
              <a:rPr lang="da-DK" sz="3100" b="1" dirty="0" err="1"/>
              <a:t>Demokrateket</a:t>
            </a:r>
            <a:r>
              <a:rPr lang="da-DK" sz="3100" dirty="0"/>
              <a:t> </a:t>
            </a:r>
          </a:p>
          <a:p>
            <a:pPr lvl="1"/>
            <a:r>
              <a:rPr lang="da-DK" dirty="0"/>
              <a:t>borgeren som udgangspunkt; mangfoldighed, samarbejde og netværk</a:t>
            </a:r>
          </a:p>
          <a:p>
            <a:r>
              <a:rPr lang="da-DK" sz="3100" b="1" dirty="0"/>
              <a:t>Rum til jer</a:t>
            </a:r>
            <a:r>
              <a:rPr lang="da-DK" sz="3100" dirty="0"/>
              <a:t> </a:t>
            </a:r>
          </a:p>
          <a:p>
            <a:pPr lvl="1"/>
            <a:r>
              <a:rPr lang="da-DK" dirty="0" err="1"/>
              <a:t>borgerskabte</a:t>
            </a:r>
            <a:r>
              <a:rPr lang="da-DK" dirty="0"/>
              <a:t> initiativer; </a:t>
            </a:r>
            <a:r>
              <a:rPr lang="da-DK" dirty="0" err="1"/>
              <a:t>iværksætteri</a:t>
            </a:r>
            <a:r>
              <a:rPr lang="da-DK" dirty="0"/>
              <a:t>; mødelokaler, urban </a:t>
            </a:r>
            <a:r>
              <a:rPr lang="da-DK" dirty="0" err="1"/>
              <a:t>offices</a:t>
            </a:r>
            <a:r>
              <a:rPr lang="da-DK" dirty="0"/>
              <a:t> osv.</a:t>
            </a:r>
          </a:p>
          <a:p>
            <a:r>
              <a:rPr lang="da-DK" sz="3100" b="1" dirty="0"/>
              <a:t>Aarhus porteføljen</a:t>
            </a:r>
          </a:p>
          <a:p>
            <a:pPr lvl="1"/>
            <a:r>
              <a:rPr lang="da-DK" dirty="0"/>
              <a:t>det bæredygtige ikon for Aarhus; </a:t>
            </a:r>
            <a:r>
              <a:rPr lang="da-DK" dirty="0" err="1"/>
              <a:t>bysatsninger</a:t>
            </a:r>
            <a:r>
              <a:rPr lang="da-DK" dirty="0"/>
              <a:t>; Kulturby 2017; lokalhistorie mv.</a:t>
            </a:r>
            <a:r>
              <a:rPr lang="da-DK" b="1" dirty="0"/>
              <a:t> </a:t>
            </a:r>
          </a:p>
          <a:p>
            <a:r>
              <a:rPr lang="da-DK" sz="3100" b="1" dirty="0"/>
              <a:t>Familier og Børn </a:t>
            </a:r>
          </a:p>
          <a:p>
            <a:pPr lvl="1"/>
            <a:r>
              <a:rPr lang="da-DK" dirty="0"/>
              <a:t>indsatsområderne herunder er: Læring, Fortællinger, Leg</a:t>
            </a:r>
          </a:p>
          <a:p>
            <a:pPr>
              <a:buNone/>
            </a:pPr>
            <a:r>
              <a:rPr lang="da-DK" dirty="0">
                <a:solidFill>
                  <a:srgbClr val="FF0000"/>
                </a:solidFill>
              </a:rPr>
              <a:t>+ relationer og partnerskaber med </a:t>
            </a:r>
            <a:r>
              <a:rPr lang="da-DK" b="1" dirty="0">
                <a:solidFill>
                  <a:srgbClr val="FF0000"/>
                </a:solidFill>
              </a:rPr>
              <a:t>De nærmeste Naboer</a:t>
            </a:r>
            <a:endParaRPr lang="da-DK" dirty="0">
              <a:solidFill>
                <a:srgbClr val="FF0000"/>
              </a:solidFill>
            </a:endParaRPr>
          </a:p>
          <a:p>
            <a:endParaRPr lang="da-DK" dirty="0"/>
          </a:p>
        </p:txBody>
      </p:sp>
      <p:sp>
        <p:nvSpPr>
          <p:cNvPr id="4" name="Pladsholder til sidefod 3"/>
          <p:cNvSpPr>
            <a:spLocks noGrp="1"/>
          </p:cNvSpPr>
          <p:nvPr>
            <p:ph type="ftr" sz="quarter" idx="11"/>
          </p:nvPr>
        </p:nvSpPr>
        <p:spPr/>
        <p:txBody>
          <a:bodyPr/>
          <a:lstStyle/>
          <a:p>
            <a:r>
              <a:rPr lang="nl-NL"/>
              <a:t>Knud Schulz  Aarhus september 2017</a:t>
            </a:r>
            <a:endParaRPr lang="en-US"/>
          </a:p>
        </p:txBody>
      </p:sp>
      <p:sp>
        <p:nvSpPr>
          <p:cNvPr id="5" name="Pladsholder til diasnummer 4"/>
          <p:cNvSpPr>
            <a:spLocks noGrp="1"/>
          </p:cNvSpPr>
          <p:nvPr>
            <p:ph type="sldNum" sz="quarter" idx="12"/>
          </p:nvPr>
        </p:nvSpPr>
        <p:spPr/>
        <p:txBody>
          <a:bodyPr/>
          <a:lstStyle/>
          <a:p>
            <a:fld id="{276EF822-D53A-41D7-86E7-2077A16B4908}" type="slidenum">
              <a:rPr lang="en-US" smtClean="0"/>
              <a:pPr/>
              <a:t>47</a:t>
            </a:fld>
            <a:endParaRPr lang="en-US"/>
          </a:p>
        </p:txBody>
      </p:sp>
    </p:spTree>
    <p:extLst>
      <p:ext uri="{BB962C8B-B14F-4D97-AF65-F5344CB8AC3E}">
        <p14:creationId xmlns:p14="http://schemas.microsoft.com/office/powerpoint/2010/main" val="632001401"/>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3387" y="530018"/>
            <a:ext cx="11085226" cy="2355204"/>
          </a:xfrm>
        </p:spPr>
        <p:txBody>
          <a:bodyPr>
            <a:normAutofit fontScale="90000"/>
          </a:bodyPr>
          <a:lstStyle/>
          <a:p>
            <a:r>
              <a:rPr lang="da-DK" dirty="0">
                <a:solidFill>
                  <a:schemeClr val="tx1"/>
                </a:solidFill>
              </a:rPr>
              <a:t>Partnerskab med </a:t>
            </a:r>
            <a:r>
              <a:rPr lang="da-DK" dirty="0" err="1">
                <a:solidFill>
                  <a:schemeClr val="tx1"/>
                </a:solidFill>
              </a:rPr>
              <a:t>externe</a:t>
            </a:r>
            <a:r>
              <a:rPr lang="da-DK" dirty="0">
                <a:solidFill>
                  <a:schemeClr val="tx1"/>
                </a:solidFill>
              </a:rPr>
              <a:t> organisationer</a:t>
            </a:r>
            <a:br>
              <a:rPr lang="da-DK" dirty="0">
                <a:solidFill>
                  <a:schemeClr val="tx1"/>
                </a:solidFill>
              </a:rPr>
            </a:br>
            <a:r>
              <a:rPr lang="da-DK" dirty="0">
                <a:solidFill>
                  <a:schemeClr val="tx1"/>
                </a:solidFill>
              </a:rPr>
              <a:t/>
            </a:r>
            <a:br>
              <a:rPr lang="da-DK" dirty="0">
                <a:solidFill>
                  <a:schemeClr val="tx1"/>
                </a:solidFill>
              </a:rPr>
            </a:br>
            <a:r>
              <a:rPr lang="da-DK" dirty="0">
                <a:solidFill>
                  <a:schemeClr val="tx1"/>
                </a:solidFill>
              </a:rPr>
              <a:t>         opbyg samarbejde med brugerne og samfundet</a:t>
            </a:r>
          </a:p>
        </p:txBody>
      </p:sp>
      <p:sp>
        <p:nvSpPr>
          <p:cNvPr id="3" name="Pladsholder til indhold 2"/>
          <p:cNvSpPr>
            <a:spLocks noGrp="1"/>
          </p:cNvSpPr>
          <p:nvPr>
            <p:ph idx="1"/>
          </p:nvPr>
        </p:nvSpPr>
        <p:spPr>
          <a:xfrm>
            <a:off x="950002" y="3299065"/>
            <a:ext cx="10291996" cy="3836253"/>
          </a:xfrm>
        </p:spPr>
        <p:txBody>
          <a:bodyPr>
            <a:normAutofit/>
          </a:bodyPr>
          <a:lstStyle/>
          <a:p>
            <a:r>
              <a:rPr lang="da-DK" sz="3600" b="1" dirty="0"/>
              <a:t>En strategi for konstant forandring</a:t>
            </a:r>
          </a:p>
          <a:p>
            <a:r>
              <a:rPr lang="da-DK" sz="3600" b="1" dirty="0"/>
              <a:t>Fornyelse af brugerne engagement og ejerskab</a:t>
            </a:r>
          </a:p>
          <a:p>
            <a:r>
              <a:rPr lang="da-DK" sz="3600" b="1" dirty="0"/>
              <a:t>In-flow af kompetencer i biblioteket</a:t>
            </a:r>
          </a:p>
          <a:p>
            <a:r>
              <a:rPr lang="da-DK" sz="3600" b="1" dirty="0"/>
              <a:t>En samfunds baseret strategi</a:t>
            </a:r>
          </a:p>
          <a:p>
            <a:r>
              <a:rPr lang="da-DK" sz="3600" b="1" dirty="0"/>
              <a:t>Politisk legitimering </a:t>
            </a:r>
          </a:p>
        </p:txBody>
      </p:sp>
      <p:sp>
        <p:nvSpPr>
          <p:cNvPr id="4" name="Pladsholder til sidefod 3"/>
          <p:cNvSpPr>
            <a:spLocks noGrp="1"/>
          </p:cNvSpPr>
          <p:nvPr>
            <p:ph type="ftr" sz="quarter" idx="11"/>
          </p:nvPr>
        </p:nvSpPr>
        <p:spPr/>
        <p:txBody>
          <a:bodyPr/>
          <a:lstStyle/>
          <a:p>
            <a:pPr>
              <a:defRPr/>
            </a:pPr>
            <a:r>
              <a:rPr lang="nl-NL"/>
              <a:t>Knud Schulz  Aarhus september 2017</a:t>
            </a:r>
            <a:endParaRPr lang="da-DK"/>
          </a:p>
        </p:txBody>
      </p:sp>
      <p:sp>
        <p:nvSpPr>
          <p:cNvPr id="5" name="Pladsholder til diasnummer 4"/>
          <p:cNvSpPr>
            <a:spLocks noGrp="1"/>
          </p:cNvSpPr>
          <p:nvPr>
            <p:ph type="sldNum" sz="quarter" idx="12"/>
          </p:nvPr>
        </p:nvSpPr>
        <p:spPr/>
        <p:txBody>
          <a:bodyPr/>
          <a:lstStyle/>
          <a:p>
            <a:pPr>
              <a:defRPr/>
            </a:pPr>
            <a:fld id="{2BDD1F24-DD56-4783-B3FA-82442596C06B}" type="slidenum">
              <a:rPr lang="da-DK" smtClean="0"/>
              <a:pPr>
                <a:defRPr/>
              </a:pPr>
              <a:t>48</a:t>
            </a:fld>
            <a:endParaRPr lang="da-DK" dirty="0"/>
          </a:p>
        </p:txBody>
      </p:sp>
      <p:sp>
        <p:nvSpPr>
          <p:cNvPr id="6" name="Højrepil 5"/>
          <p:cNvSpPr/>
          <p:nvPr/>
        </p:nvSpPr>
        <p:spPr>
          <a:xfrm>
            <a:off x="718278" y="183469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780636613"/>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2391" y="20612"/>
            <a:ext cx="4761875" cy="3571406"/>
          </a:xfrm>
          <a:prstGeom prst="rect">
            <a:avLst/>
          </a:prstGeom>
        </p:spPr>
      </p:pic>
      <p:sp>
        <p:nvSpPr>
          <p:cNvPr id="2" name="Titel 1"/>
          <p:cNvSpPr>
            <a:spLocks noGrp="1"/>
          </p:cNvSpPr>
          <p:nvPr>
            <p:ph type="title"/>
          </p:nvPr>
        </p:nvSpPr>
        <p:spPr>
          <a:xfrm>
            <a:off x="186752" y="393232"/>
            <a:ext cx="3239124" cy="2559830"/>
          </a:xfrm>
        </p:spPr>
        <p:txBody>
          <a:bodyPr>
            <a:normAutofit/>
          </a:bodyPr>
          <a:lstStyle/>
          <a:p>
            <a:r>
              <a:rPr lang="da-DK" dirty="0"/>
              <a:t>Børne Lab aktiviteter</a:t>
            </a:r>
          </a:p>
        </p:txBody>
      </p:sp>
      <p:pic>
        <p:nvPicPr>
          <p:cNvPr id="5" name="Billede 4"/>
          <p:cNvPicPr>
            <a:picLocks noChangeAspect="1"/>
          </p:cNvPicPr>
          <p:nvPr/>
        </p:nvPicPr>
        <p:blipFill rotWithShape="1">
          <a:blip r:embed="rId3" cstate="email">
            <a:extLst>
              <a:ext uri="{28A0092B-C50C-407E-A947-70E740481C1C}">
                <a14:useLocalDpi xmlns:a14="http://schemas.microsoft.com/office/drawing/2010/main"/>
              </a:ext>
            </a:extLst>
          </a:blip>
          <a:srcRect b="-1261"/>
          <a:stretch/>
        </p:blipFill>
        <p:spPr>
          <a:xfrm>
            <a:off x="7927299" y="0"/>
            <a:ext cx="4264701" cy="3612630"/>
          </a:xfrm>
          <a:prstGeom prst="rect">
            <a:avLst/>
          </a:prstGeom>
        </p:spPr>
      </p:pic>
      <p:pic>
        <p:nvPicPr>
          <p:cNvPr id="7" name="Billed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6423" y="3504498"/>
            <a:ext cx="4559509" cy="3419632"/>
          </a:xfrm>
          <a:prstGeom prst="rect">
            <a:avLst/>
          </a:prstGeom>
        </p:spPr>
      </p:pic>
      <p:pic>
        <p:nvPicPr>
          <p:cNvPr id="4" name="Pladsholder til indhold 3"/>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1" y="3479436"/>
            <a:ext cx="5059181" cy="3378563"/>
          </a:xfrm>
        </p:spPr>
      </p:pic>
      <p:sp>
        <p:nvSpPr>
          <p:cNvPr id="3" name="Pladsholder til sidefod 2"/>
          <p:cNvSpPr>
            <a:spLocks noGrp="1"/>
          </p:cNvSpPr>
          <p:nvPr>
            <p:ph type="ftr" sz="quarter" idx="11"/>
          </p:nvPr>
        </p:nvSpPr>
        <p:spPr/>
        <p:txBody>
          <a:bodyPr/>
          <a:lstStyle/>
          <a:p>
            <a:r>
              <a:rPr lang="nl-NL"/>
              <a:t>Knud Schulz  Aarhus september 2017</a:t>
            </a:r>
            <a:endParaRPr lang="en-US" dirty="0"/>
          </a:p>
        </p:txBody>
      </p:sp>
      <p:sp>
        <p:nvSpPr>
          <p:cNvPr id="8" name="Pladsholder til slidenummer 7"/>
          <p:cNvSpPr>
            <a:spLocks noGrp="1"/>
          </p:cNvSpPr>
          <p:nvPr>
            <p:ph type="sldNum" sz="quarter" idx="12"/>
          </p:nvPr>
        </p:nvSpPr>
        <p:spPr/>
        <p:txBody>
          <a:bodyPr/>
          <a:lstStyle/>
          <a:p>
            <a:fld id="{6D22F896-40B5-4ADD-8801-0D06FADFA095}" type="slidenum">
              <a:rPr lang="en-US" smtClean="0"/>
              <a:t>49</a:t>
            </a:fld>
            <a:endParaRPr lang="en-US" dirty="0"/>
          </a:p>
        </p:txBody>
      </p:sp>
    </p:spTree>
    <p:extLst>
      <p:ext uri="{BB962C8B-B14F-4D97-AF65-F5344CB8AC3E}">
        <p14:creationId xmlns:p14="http://schemas.microsoft.com/office/powerpoint/2010/main" val="318289703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Hvad er et bibliotek?</a:t>
            </a:r>
          </a:p>
        </p:txBody>
      </p:sp>
      <p:sp>
        <p:nvSpPr>
          <p:cNvPr id="3" name="Pladsholder til indhold 2"/>
          <p:cNvSpPr>
            <a:spLocks noGrp="1"/>
          </p:cNvSpPr>
          <p:nvPr>
            <p:ph idx="1"/>
          </p:nvPr>
        </p:nvSpPr>
        <p:spPr/>
        <p:txBody>
          <a:bodyPr>
            <a:normAutofit/>
          </a:bodyPr>
          <a:lstStyle/>
          <a:p>
            <a:r>
              <a:rPr lang="da-DK" dirty="0"/>
              <a:t>Alle mennesker har behov for at udvikle sig og møde viden, information og kundskab</a:t>
            </a:r>
          </a:p>
          <a:p>
            <a:r>
              <a:rPr lang="da-DK" dirty="0"/>
              <a:t>Biblioteker er steder hvor borgerne møder inspiration, kundskab og ideer. Enten alene i et offentligt rum sammen med andre eller gennem møder med andre mennesker</a:t>
            </a:r>
          </a:p>
          <a:p>
            <a:r>
              <a:rPr lang="da-DK" dirty="0"/>
              <a:t>Biblioteker understøtter det enkelte menneskes muligheder for at skabe forandringer i eget liv gennem inspiration, sociale møder og fællesskaber og med en mulighed for at bidrage til samfundsmæssige forandringer</a:t>
            </a:r>
          </a:p>
        </p:txBody>
      </p:sp>
      <p:sp>
        <p:nvSpPr>
          <p:cNvPr id="4" name="Pladsholder til sidefod 3"/>
          <p:cNvSpPr>
            <a:spLocks noGrp="1"/>
          </p:cNvSpPr>
          <p:nvPr>
            <p:ph type="ftr" sz="quarter" idx="11"/>
          </p:nvPr>
        </p:nvSpPr>
        <p:spPr/>
        <p:txBody>
          <a:bodyPr/>
          <a:lstStyle/>
          <a:p>
            <a:r>
              <a:rPr lang="de-DE"/>
              <a:t>Knud Schulz  april 2018</a:t>
            </a:r>
            <a:endParaRPr lang="da-DK"/>
          </a:p>
        </p:txBody>
      </p:sp>
      <p:sp>
        <p:nvSpPr>
          <p:cNvPr id="5" name="Pladsholder til diasnummer 4"/>
          <p:cNvSpPr>
            <a:spLocks noGrp="1"/>
          </p:cNvSpPr>
          <p:nvPr>
            <p:ph type="sldNum" sz="quarter" idx="12"/>
          </p:nvPr>
        </p:nvSpPr>
        <p:spPr/>
        <p:txBody>
          <a:bodyPr/>
          <a:lstStyle/>
          <a:p>
            <a:fld id="{8C1306AE-A88C-4EFC-9CE5-E5034A9349EC}" type="slidenum">
              <a:rPr lang="da-DK" smtClean="0"/>
              <a:pPr/>
              <a:t>5</a:t>
            </a:fld>
            <a:endParaRPr lang="da-DK"/>
          </a:p>
        </p:txBody>
      </p:sp>
    </p:spTree>
    <p:extLst>
      <p:ext uri="{BB962C8B-B14F-4D97-AF65-F5344CB8AC3E}">
        <p14:creationId xmlns:p14="http://schemas.microsoft.com/office/powerpoint/2010/main" val="4208847897"/>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30213"/>
            <a:ext cx="10515600" cy="1325563"/>
          </a:xfrm>
        </p:spPr>
        <p:txBody>
          <a:bodyPr/>
          <a:lstStyle/>
          <a:p>
            <a:r>
              <a:rPr lang="da-DK" dirty="0"/>
              <a:t>Scener</a:t>
            </a:r>
          </a:p>
        </p:txBody>
      </p:sp>
      <p:pic>
        <p:nvPicPr>
          <p:cNvPr id="3" name="Billed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86242" y="1"/>
            <a:ext cx="5105757" cy="3410261"/>
          </a:xfrm>
          <a:prstGeom prst="rect">
            <a:avLst/>
          </a:prstGeom>
        </p:spPr>
      </p:pic>
      <p:pic>
        <p:nvPicPr>
          <p:cNvPr id="7" name="Billed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95788" y="3410262"/>
            <a:ext cx="5086663" cy="3447738"/>
          </a:xfrm>
          <a:prstGeom prst="rect">
            <a:avLst/>
          </a:prstGeom>
        </p:spPr>
      </p:pic>
      <p:pic>
        <p:nvPicPr>
          <p:cNvPr id="11" name="Billede 10" descr="E:\kamera 7.8.15\udvalg til slides\Bibliotek\rampe\P1070132.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2658256" y="3993709"/>
            <a:ext cx="4427984" cy="2880320"/>
          </a:xfrm>
          <a:prstGeom prst="rect">
            <a:avLst/>
          </a:prstGeom>
          <a:noFill/>
          <a:ln w="9525">
            <a:noFill/>
            <a:miter lim="800000"/>
            <a:headEnd/>
            <a:tailEnd/>
          </a:ln>
        </p:spPr>
      </p:pic>
      <p:pic>
        <p:nvPicPr>
          <p:cNvPr id="13" name="Billed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6117" y="1451642"/>
            <a:ext cx="5017781" cy="2822502"/>
          </a:xfrm>
          <a:prstGeom prst="rect">
            <a:avLst/>
          </a:prstGeom>
        </p:spPr>
      </p:pic>
      <p:pic>
        <p:nvPicPr>
          <p:cNvPr id="6" name="Billed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86854" y="8015"/>
            <a:ext cx="9178365" cy="6130456"/>
          </a:xfrm>
          <a:prstGeom prst="rect">
            <a:avLst/>
          </a:prstGeom>
        </p:spPr>
      </p:pic>
      <p:pic>
        <p:nvPicPr>
          <p:cNvPr id="16" name="Billede 1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86854" y="8015"/>
            <a:ext cx="9178365" cy="6858000"/>
          </a:xfrm>
          <a:prstGeom prst="rect">
            <a:avLst/>
          </a:prstGeom>
        </p:spPr>
      </p:pic>
      <p:sp>
        <p:nvSpPr>
          <p:cNvPr id="4" name="Pladsholder til sidefod 3"/>
          <p:cNvSpPr>
            <a:spLocks noGrp="1"/>
          </p:cNvSpPr>
          <p:nvPr>
            <p:ph type="ftr" sz="quarter" idx="11"/>
          </p:nvPr>
        </p:nvSpPr>
        <p:spPr/>
        <p:txBody>
          <a:bodyPr/>
          <a:lstStyle/>
          <a:p>
            <a:r>
              <a:rPr lang="nl-NL"/>
              <a:t>Knud Schulz  Aarhus september 2017</a:t>
            </a:r>
            <a:endParaRPr lang="en-US" dirty="0"/>
          </a:p>
        </p:txBody>
      </p:sp>
      <p:sp>
        <p:nvSpPr>
          <p:cNvPr id="5" name="Pladsholder til slidenummer 4"/>
          <p:cNvSpPr>
            <a:spLocks noGrp="1"/>
          </p:cNvSpPr>
          <p:nvPr>
            <p:ph type="sldNum" sz="quarter" idx="12"/>
          </p:nvPr>
        </p:nvSpPr>
        <p:spPr/>
        <p:txBody>
          <a:bodyPr/>
          <a:lstStyle/>
          <a:p>
            <a:fld id="{6D22F896-40B5-4ADD-8801-0D06FADFA095}" type="slidenum">
              <a:rPr lang="en-US" smtClean="0"/>
              <a:t>50</a:t>
            </a:fld>
            <a:endParaRPr lang="en-US" dirty="0"/>
          </a:p>
        </p:txBody>
      </p:sp>
    </p:spTree>
    <p:extLst>
      <p:ext uri="{BB962C8B-B14F-4D97-AF65-F5344CB8AC3E}">
        <p14:creationId xmlns:p14="http://schemas.microsoft.com/office/powerpoint/2010/main" val="3245487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15459" y="3290339"/>
            <a:ext cx="5351492" cy="3567661"/>
          </a:xfrm>
          <a:prstGeom prst="rect">
            <a:avLst/>
          </a:prstGeom>
        </p:spPr>
      </p:pic>
      <p:sp>
        <p:nvSpPr>
          <p:cNvPr id="2" name="Titel 1"/>
          <p:cNvSpPr>
            <a:spLocks noGrp="1"/>
          </p:cNvSpPr>
          <p:nvPr>
            <p:ph type="title"/>
          </p:nvPr>
        </p:nvSpPr>
        <p:spPr>
          <a:xfrm>
            <a:off x="3873838" y="377434"/>
            <a:ext cx="8243211" cy="2475511"/>
          </a:xfrm>
        </p:spPr>
        <p:txBody>
          <a:bodyPr>
            <a:normAutofit fontScale="90000"/>
          </a:bodyPr>
          <a:lstStyle/>
          <a:p>
            <a:r>
              <a:rPr lang="da-DK" dirty="0"/>
              <a:t>Barselsorlov- fædre og mødre programmer hver uge </a:t>
            </a:r>
            <a:br>
              <a:rPr lang="da-DK" dirty="0"/>
            </a:br>
            <a:r>
              <a:rPr lang="da-DK" dirty="0"/>
              <a:t>- civilsamfundsaktiviteter </a:t>
            </a:r>
          </a:p>
        </p:txBody>
      </p:sp>
      <p:pic>
        <p:nvPicPr>
          <p:cNvPr id="4" name="Pladsholder til indhold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566065" y="3290339"/>
            <a:ext cx="5351489" cy="3567659"/>
          </a:xfrm>
        </p:spPr>
      </p:pic>
      <p:pic>
        <p:nvPicPr>
          <p:cNvPr id="3" name="Billed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202" y="-59961"/>
            <a:ext cx="3859132" cy="6977921"/>
          </a:xfrm>
          <a:prstGeom prst="rect">
            <a:avLst/>
          </a:prstGeom>
        </p:spPr>
      </p:pic>
      <p:sp>
        <p:nvSpPr>
          <p:cNvPr id="6" name="Pladsholder til sidefod 5"/>
          <p:cNvSpPr>
            <a:spLocks noGrp="1"/>
          </p:cNvSpPr>
          <p:nvPr>
            <p:ph type="ftr" sz="quarter" idx="11"/>
          </p:nvPr>
        </p:nvSpPr>
        <p:spPr/>
        <p:txBody>
          <a:bodyPr/>
          <a:lstStyle/>
          <a:p>
            <a:r>
              <a:rPr lang="nl-NL"/>
              <a:t>Knud Schulz  Aarhus september 2017</a:t>
            </a:r>
            <a:endParaRPr lang="en-US" dirty="0"/>
          </a:p>
        </p:txBody>
      </p:sp>
      <p:sp>
        <p:nvSpPr>
          <p:cNvPr id="7" name="Pladsholder til slidenummer 6"/>
          <p:cNvSpPr>
            <a:spLocks noGrp="1"/>
          </p:cNvSpPr>
          <p:nvPr>
            <p:ph type="sldNum" sz="quarter" idx="12"/>
          </p:nvPr>
        </p:nvSpPr>
        <p:spPr/>
        <p:txBody>
          <a:bodyPr/>
          <a:lstStyle/>
          <a:p>
            <a:fld id="{6D22F896-40B5-4ADD-8801-0D06FADFA095}" type="slidenum">
              <a:rPr lang="en-US" smtClean="0"/>
              <a:t>51</a:t>
            </a:fld>
            <a:endParaRPr lang="en-US" dirty="0"/>
          </a:p>
        </p:txBody>
      </p:sp>
    </p:spTree>
    <p:extLst>
      <p:ext uri="{BB962C8B-B14F-4D97-AF65-F5344CB8AC3E}">
        <p14:creationId xmlns:p14="http://schemas.microsoft.com/office/powerpoint/2010/main" val="3990262627"/>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Nyt rum for Demokrati aktiviteter</a:t>
            </a:r>
            <a:br>
              <a:rPr lang="da-DK" dirty="0"/>
            </a:br>
            <a:r>
              <a:rPr lang="da-DK" dirty="0"/>
              <a:t>– offentlige konsultationer</a:t>
            </a:r>
            <a:br>
              <a:rPr lang="da-DK" dirty="0"/>
            </a:br>
            <a:r>
              <a:rPr lang="da-DK" dirty="0"/>
              <a:t>- public </a:t>
            </a:r>
            <a:r>
              <a:rPr lang="da-DK" dirty="0" err="1"/>
              <a:t>discussions</a:t>
            </a:r>
            <a:endParaRPr lang="da-DK" dirty="0"/>
          </a:p>
        </p:txBody>
      </p:sp>
      <p:pic>
        <p:nvPicPr>
          <p:cNvPr id="3" name="Billed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2998032"/>
            <a:ext cx="6138134" cy="4099810"/>
          </a:xfrm>
          <a:prstGeom prst="rect">
            <a:avLst/>
          </a:prstGeom>
        </p:spPr>
      </p:pic>
      <p:pic>
        <p:nvPicPr>
          <p:cNvPr id="6" name="Billed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425" y="720544"/>
            <a:ext cx="4241709" cy="2833141"/>
          </a:xfrm>
          <a:prstGeom prst="rect">
            <a:avLst/>
          </a:prstGeom>
        </p:spPr>
      </p:pic>
      <p:sp>
        <p:nvSpPr>
          <p:cNvPr id="8" name="Pladsholder til indhold 7"/>
          <p:cNvSpPr>
            <a:spLocks noGrp="1"/>
          </p:cNvSpPr>
          <p:nvPr>
            <p:ph idx="1"/>
          </p:nvPr>
        </p:nvSpPr>
        <p:spPr/>
        <p:txBody>
          <a:bodyPr/>
          <a:lstStyle/>
          <a:p>
            <a:endParaRPr lang="da-DK" dirty="0"/>
          </a:p>
        </p:txBody>
      </p:sp>
      <p:pic>
        <p:nvPicPr>
          <p:cNvPr id="5" name="Billed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6" y="2026415"/>
            <a:ext cx="7246492" cy="4831585"/>
          </a:xfrm>
          <a:prstGeom prst="rect">
            <a:avLst/>
          </a:prstGeom>
        </p:spPr>
      </p:pic>
      <p:pic>
        <p:nvPicPr>
          <p:cNvPr id="9" name="Billed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327293"/>
            <a:ext cx="9931180" cy="6436563"/>
          </a:xfrm>
          <a:prstGeom prst="rect">
            <a:avLst/>
          </a:prstGeom>
        </p:spPr>
      </p:pic>
      <p:sp>
        <p:nvSpPr>
          <p:cNvPr id="4" name="Pladsholder til sidefod 3"/>
          <p:cNvSpPr>
            <a:spLocks noGrp="1"/>
          </p:cNvSpPr>
          <p:nvPr>
            <p:ph type="ftr" sz="quarter" idx="11"/>
          </p:nvPr>
        </p:nvSpPr>
        <p:spPr/>
        <p:txBody>
          <a:bodyPr/>
          <a:lstStyle/>
          <a:p>
            <a:r>
              <a:rPr lang="nl-NL"/>
              <a:t>Knud Schulz  Aarhus september 2017</a:t>
            </a:r>
            <a:endParaRPr lang="en-US" dirty="0"/>
          </a:p>
        </p:txBody>
      </p:sp>
      <p:sp>
        <p:nvSpPr>
          <p:cNvPr id="7" name="Pladsholder til slidenummer 6"/>
          <p:cNvSpPr>
            <a:spLocks noGrp="1"/>
          </p:cNvSpPr>
          <p:nvPr>
            <p:ph type="sldNum" sz="quarter" idx="12"/>
          </p:nvPr>
        </p:nvSpPr>
        <p:spPr/>
        <p:txBody>
          <a:bodyPr/>
          <a:lstStyle/>
          <a:p>
            <a:fld id="{6D22F896-40B5-4ADD-8801-0D06FADFA095}" type="slidenum">
              <a:rPr lang="en-US" smtClean="0"/>
              <a:t>52</a:t>
            </a:fld>
            <a:endParaRPr lang="en-US" dirty="0"/>
          </a:p>
        </p:txBody>
      </p:sp>
    </p:spTree>
    <p:extLst>
      <p:ext uri="{BB962C8B-B14F-4D97-AF65-F5344CB8AC3E}">
        <p14:creationId xmlns:p14="http://schemas.microsoft.com/office/powerpoint/2010/main" val="204593112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lede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854439"/>
            <a:ext cx="8289961" cy="4456556"/>
          </a:xfrm>
          <a:prstGeom prst="rect">
            <a:avLst/>
          </a:prstGeom>
        </p:spPr>
      </p:pic>
      <p:sp>
        <p:nvSpPr>
          <p:cNvPr id="2" name="Titel 1"/>
          <p:cNvSpPr>
            <a:spLocks noGrp="1"/>
          </p:cNvSpPr>
          <p:nvPr>
            <p:ph type="title"/>
          </p:nvPr>
        </p:nvSpPr>
        <p:spPr>
          <a:xfrm>
            <a:off x="785732" y="-48718"/>
            <a:ext cx="11068215" cy="1143000"/>
          </a:xfrm>
        </p:spPr>
        <p:txBody>
          <a:bodyPr>
            <a:normAutofit/>
          </a:bodyPr>
          <a:lstStyle/>
          <a:p>
            <a:r>
              <a:rPr lang="en-US" dirty="0" err="1">
                <a:solidFill>
                  <a:schemeClr val="tx1"/>
                </a:solidFill>
              </a:rPr>
              <a:t>Brugerne</a:t>
            </a:r>
            <a:r>
              <a:rPr lang="en-US" dirty="0">
                <a:solidFill>
                  <a:schemeClr val="tx1"/>
                </a:solidFill>
              </a:rPr>
              <a:t> </a:t>
            </a:r>
            <a:r>
              <a:rPr lang="en-US" dirty="0" err="1">
                <a:solidFill>
                  <a:schemeClr val="tx1"/>
                </a:solidFill>
              </a:rPr>
              <a:t>tager</a:t>
            </a:r>
            <a:r>
              <a:rPr lang="en-US" dirty="0">
                <a:solidFill>
                  <a:schemeClr val="tx1"/>
                </a:solidFill>
              </a:rPr>
              <a:t> </a:t>
            </a:r>
            <a:r>
              <a:rPr lang="en-US" dirty="0" err="1">
                <a:solidFill>
                  <a:schemeClr val="tx1"/>
                </a:solidFill>
              </a:rPr>
              <a:t>kontrollen</a:t>
            </a:r>
            <a:r>
              <a:rPr lang="en-US" dirty="0">
                <a:solidFill>
                  <a:schemeClr val="tx1"/>
                </a:solidFill>
              </a:rPr>
              <a:t>/</a:t>
            </a:r>
            <a:r>
              <a:rPr lang="en-US" dirty="0" err="1">
                <a:solidFill>
                  <a:schemeClr val="tx1"/>
                </a:solidFill>
              </a:rPr>
              <a:t>ejerskabet</a:t>
            </a:r>
            <a:endParaRPr lang="en-US" dirty="0">
              <a:solidFill>
                <a:schemeClr val="tx1"/>
              </a:solidFill>
            </a:endParaRPr>
          </a:p>
        </p:txBody>
      </p:sp>
      <p:sp>
        <p:nvSpPr>
          <p:cNvPr id="6" name="Pladsholder til sidefod 5"/>
          <p:cNvSpPr>
            <a:spLocks noGrp="1"/>
          </p:cNvSpPr>
          <p:nvPr>
            <p:ph type="ftr" sz="quarter" idx="11"/>
          </p:nvPr>
        </p:nvSpPr>
        <p:spPr/>
        <p:txBody>
          <a:bodyPr/>
          <a:lstStyle/>
          <a:p>
            <a:r>
              <a:rPr lang="nl-NL">
                <a:solidFill>
                  <a:schemeClr val="tx1"/>
                </a:solidFill>
              </a:rPr>
              <a:t>Knud Schulz  Aarhus september 2017</a:t>
            </a:r>
            <a:endParaRPr lang="en-US" dirty="0">
              <a:solidFill>
                <a:schemeClr val="tx1"/>
              </a:solidFill>
            </a:endParaRPr>
          </a:p>
        </p:txBody>
      </p:sp>
      <p:sp>
        <p:nvSpPr>
          <p:cNvPr id="5" name="Pladsholder til diasnummer 4"/>
          <p:cNvSpPr>
            <a:spLocks noGrp="1"/>
          </p:cNvSpPr>
          <p:nvPr>
            <p:ph type="sldNum" sz="quarter" idx="12"/>
          </p:nvPr>
        </p:nvSpPr>
        <p:spPr/>
        <p:txBody>
          <a:bodyPr>
            <a:normAutofit/>
          </a:bodyPr>
          <a:lstStyle/>
          <a:p>
            <a:fld id="{C7F40006-D80F-4D05-99E6-C1A62FABA69C}" type="slidenum">
              <a:rPr lang="en-US" smtClean="0">
                <a:solidFill>
                  <a:schemeClr val="tx1"/>
                </a:solidFill>
              </a:rPr>
              <a:pPr/>
              <a:t>53</a:t>
            </a:fld>
            <a:endParaRPr lang="en-US" dirty="0">
              <a:solidFill>
                <a:schemeClr val="tx1"/>
              </a:solidFill>
            </a:endParaRPr>
          </a:p>
        </p:txBody>
      </p:sp>
      <p:pic>
        <p:nvPicPr>
          <p:cNvPr id="10" name="Billed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29269" y="3282846"/>
            <a:ext cx="5362731" cy="3575154"/>
          </a:xfrm>
          <a:prstGeom prst="rect">
            <a:avLst/>
          </a:prstGeom>
        </p:spPr>
      </p:pic>
      <p:pic>
        <p:nvPicPr>
          <p:cNvPr id="11" name="Billed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60" y="4431310"/>
            <a:ext cx="3639706" cy="2426689"/>
          </a:xfrm>
          <a:prstGeom prst="rect">
            <a:avLst/>
          </a:prstGeom>
        </p:spPr>
      </p:pic>
      <p:pic>
        <p:nvPicPr>
          <p:cNvPr id="12" name="Billed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89961" y="879318"/>
            <a:ext cx="3890412" cy="2593608"/>
          </a:xfrm>
          <a:prstGeom prst="rect">
            <a:avLst/>
          </a:prstGeom>
        </p:spPr>
      </p:pic>
      <p:sp>
        <p:nvSpPr>
          <p:cNvPr id="15" name="Pladsholder til indhold 14"/>
          <p:cNvSpPr>
            <a:spLocks noGrp="1"/>
          </p:cNvSpPr>
          <p:nvPr>
            <p:ph sz="half" idx="2"/>
          </p:nvPr>
        </p:nvSpPr>
        <p:spPr/>
        <p:txBody>
          <a:bodyPr/>
          <a:lstStyle/>
          <a:p>
            <a:endParaRPr lang="da-DK" dirty="0"/>
          </a:p>
        </p:txBody>
      </p:sp>
      <p:pic>
        <p:nvPicPr>
          <p:cNvPr id="4" name="Pladsholder til indhold 3"/>
          <p:cNvPicPr>
            <a:picLocks noGrp="1" noChangeAspect="1"/>
          </p:cNvPicPr>
          <p:nvPr>
            <p:ph sz="half" idx="1"/>
          </p:nvPr>
        </p:nvPicPr>
        <p:blipFill>
          <a:blip r:embed="rId6" cstate="email">
            <a:extLst>
              <a:ext uri="{28A0092B-C50C-407E-A947-70E740481C1C}">
                <a14:useLocalDpi xmlns:a14="http://schemas.microsoft.com/office/drawing/2010/main"/>
              </a:ext>
            </a:extLst>
          </a:blip>
          <a:stretch>
            <a:fillRect/>
          </a:stretch>
        </p:blipFill>
        <p:spPr>
          <a:xfrm>
            <a:off x="3200400" y="4431311"/>
            <a:ext cx="3640378" cy="2426689"/>
          </a:xfrm>
        </p:spPr>
      </p:pic>
    </p:spTree>
    <p:extLst>
      <p:ext uri="{BB962C8B-B14F-4D97-AF65-F5344CB8AC3E}">
        <p14:creationId xmlns:p14="http://schemas.microsoft.com/office/powerpoint/2010/main" val="1554406836"/>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01515"/>
            <a:ext cx="10515600" cy="1325563"/>
          </a:xfrm>
        </p:spPr>
        <p:txBody>
          <a:bodyPr>
            <a:normAutofit/>
          </a:bodyPr>
          <a:lstStyle/>
          <a:p>
            <a:r>
              <a:rPr lang="da-DK" dirty="0"/>
              <a:t>Programmer – Det første år</a:t>
            </a:r>
          </a:p>
        </p:txBody>
      </p:sp>
      <p:sp>
        <p:nvSpPr>
          <p:cNvPr id="3" name="Pladsholder til indhold 2"/>
          <p:cNvSpPr>
            <a:spLocks noGrp="1"/>
          </p:cNvSpPr>
          <p:nvPr>
            <p:ph idx="1"/>
          </p:nvPr>
        </p:nvSpPr>
        <p:spPr>
          <a:xfrm>
            <a:off x="659027" y="1825624"/>
            <a:ext cx="10694773" cy="4530725"/>
          </a:xfrm>
        </p:spPr>
        <p:txBody>
          <a:bodyPr>
            <a:normAutofit lnSpcReduction="10000"/>
          </a:bodyPr>
          <a:lstStyle/>
          <a:p>
            <a:r>
              <a:rPr lang="da-DK" sz="3600" b="1" dirty="0"/>
              <a:t>Mere end 2000 program </a:t>
            </a:r>
            <a:r>
              <a:rPr lang="da-DK" sz="3600" b="1" dirty="0" err="1"/>
              <a:t>aktiviteterdet</a:t>
            </a:r>
            <a:r>
              <a:rPr lang="da-DK" sz="3600" b="1" dirty="0"/>
              <a:t> første år</a:t>
            </a:r>
          </a:p>
          <a:p>
            <a:r>
              <a:rPr lang="da-DK" sz="3600" b="1" dirty="0" err="1"/>
              <a:t>Inclusive</a:t>
            </a:r>
            <a:r>
              <a:rPr lang="da-DK" sz="3600" b="1" dirty="0"/>
              <a:t> events, festivaller and stand </a:t>
            </a:r>
            <a:r>
              <a:rPr lang="da-DK" sz="3600" b="1" dirty="0" err="1"/>
              <a:t>alone</a:t>
            </a:r>
            <a:r>
              <a:rPr lang="da-DK" sz="3600" b="1" dirty="0"/>
              <a:t> programmer</a:t>
            </a:r>
          </a:p>
          <a:p>
            <a:r>
              <a:rPr lang="da-DK" sz="3600" b="1" dirty="0"/>
              <a:t>10 % er produceret af partnere uden involvering af bibliotekets medarbejdere</a:t>
            </a:r>
          </a:p>
          <a:p>
            <a:r>
              <a:rPr lang="da-DK" sz="3600" b="1" dirty="0"/>
              <a:t>50 % i fælleskab mellem partnere og medarbejdere</a:t>
            </a:r>
          </a:p>
          <a:p>
            <a:r>
              <a:rPr lang="da-DK" sz="3600" b="1" dirty="0"/>
              <a:t>40 % medarbejdere</a:t>
            </a:r>
          </a:p>
          <a:p>
            <a:pPr marL="0" indent="0">
              <a:buNone/>
            </a:pPr>
            <a:r>
              <a:rPr lang="da-DK" sz="3200" b="1" dirty="0"/>
              <a:t> </a:t>
            </a:r>
            <a:endParaRPr lang="da-DK" b="1" dirty="0"/>
          </a:p>
        </p:txBody>
      </p:sp>
      <p:sp>
        <p:nvSpPr>
          <p:cNvPr id="6" name="Tekstboks 10"/>
          <p:cNvSpPr txBox="1"/>
          <p:nvPr/>
        </p:nvSpPr>
        <p:spPr>
          <a:xfrm>
            <a:off x="474458" y="3325143"/>
            <a:ext cx="11063909" cy="584775"/>
          </a:xfrm>
          <a:prstGeom prst="rect">
            <a:avLst/>
          </a:prstGeom>
          <a:solidFill>
            <a:srgbClr val="FFFF00"/>
          </a:solidFill>
          <a:ln>
            <a:solidFill>
              <a:srgbClr val="FFFF00"/>
            </a:solidFill>
          </a:ln>
          <a:scene3d>
            <a:camera prst="orthographicFront">
              <a:rot lat="0" lon="0" rev="1800000"/>
            </a:camera>
            <a:lightRig rig="threePt" dir="t"/>
          </a:scene3d>
        </p:spPr>
        <p:txBody>
          <a:bodyPr wrap="square" rtlCol="0">
            <a:spAutoFit/>
          </a:bodyPr>
          <a:lstStyle/>
          <a:p>
            <a:r>
              <a:rPr lang="en-US" sz="3200" b="1" dirty="0">
                <a:solidFill>
                  <a:schemeClr val="bg1"/>
                </a:solidFill>
              </a:rPr>
              <a:t>Mere end 130 </a:t>
            </a:r>
            <a:r>
              <a:rPr lang="en-US" sz="3200" b="1" dirty="0" err="1">
                <a:solidFill>
                  <a:schemeClr val="bg1"/>
                </a:solidFill>
              </a:rPr>
              <a:t>partnere</a:t>
            </a:r>
            <a:r>
              <a:rPr lang="en-US" sz="3200" b="1" dirty="0">
                <a:solidFill>
                  <a:schemeClr val="bg1"/>
                </a:solidFill>
              </a:rPr>
              <a:t> </a:t>
            </a:r>
            <a:r>
              <a:rPr lang="en-US" sz="3200" b="1" dirty="0" err="1">
                <a:solidFill>
                  <a:schemeClr val="bg1"/>
                </a:solidFill>
              </a:rPr>
              <a:t>er</a:t>
            </a:r>
            <a:r>
              <a:rPr lang="en-US" sz="3200" b="1" dirty="0">
                <a:solidFill>
                  <a:schemeClr val="bg1"/>
                </a:solidFill>
              </a:rPr>
              <a:t> </a:t>
            </a:r>
            <a:r>
              <a:rPr lang="en-US" sz="3200" b="1" dirty="0" err="1">
                <a:solidFill>
                  <a:schemeClr val="bg1"/>
                </a:solidFill>
              </a:rPr>
              <a:t>en</a:t>
            </a:r>
            <a:r>
              <a:rPr lang="en-US" sz="3200" b="1" dirty="0">
                <a:solidFill>
                  <a:schemeClr val="bg1"/>
                </a:solidFill>
              </a:rPr>
              <a:t> del </a:t>
            </a:r>
            <a:r>
              <a:rPr lang="en-US" sz="3200" b="1" dirty="0" err="1">
                <a:solidFill>
                  <a:schemeClr val="bg1"/>
                </a:solidFill>
              </a:rPr>
              <a:t>af</a:t>
            </a:r>
            <a:r>
              <a:rPr lang="en-US" sz="3200" b="1" dirty="0">
                <a:solidFill>
                  <a:schemeClr val="bg1"/>
                </a:solidFill>
              </a:rPr>
              <a:t> Dokk1 </a:t>
            </a:r>
            <a:r>
              <a:rPr lang="en-US" sz="3200" b="1" dirty="0" err="1">
                <a:solidFill>
                  <a:schemeClr val="bg1"/>
                </a:solidFill>
              </a:rPr>
              <a:t>aktivititeterne</a:t>
            </a:r>
            <a:r>
              <a:rPr lang="en-US" sz="3200" b="1" dirty="0">
                <a:solidFill>
                  <a:schemeClr val="bg1"/>
                </a:solidFill>
              </a:rPr>
              <a:t> nu</a:t>
            </a:r>
          </a:p>
        </p:txBody>
      </p:sp>
      <p:sp>
        <p:nvSpPr>
          <p:cNvPr id="4" name="Pladsholder til sidefod 3"/>
          <p:cNvSpPr>
            <a:spLocks noGrp="1"/>
          </p:cNvSpPr>
          <p:nvPr>
            <p:ph type="ftr" sz="quarter" idx="11"/>
          </p:nvPr>
        </p:nvSpPr>
        <p:spPr/>
        <p:txBody>
          <a:bodyPr/>
          <a:lstStyle/>
          <a:p>
            <a:r>
              <a:rPr lang="nl-NL"/>
              <a:t>Knud Schulz  Aarhus september 2017</a:t>
            </a:r>
            <a:endParaRPr lang="en-US" dirty="0"/>
          </a:p>
        </p:txBody>
      </p:sp>
      <p:sp>
        <p:nvSpPr>
          <p:cNvPr id="5" name="Pladsholder til slidenummer 4"/>
          <p:cNvSpPr>
            <a:spLocks noGrp="1"/>
          </p:cNvSpPr>
          <p:nvPr>
            <p:ph type="sldNum" sz="quarter" idx="12"/>
          </p:nvPr>
        </p:nvSpPr>
        <p:spPr/>
        <p:txBody>
          <a:bodyPr/>
          <a:lstStyle/>
          <a:p>
            <a:fld id="{6D22F896-40B5-4ADD-8801-0D06FADFA095}" type="slidenum">
              <a:rPr lang="en-US" smtClean="0"/>
              <a:t>54</a:t>
            </a:fld>
            <a:endParaRPr lang="en-US" dirty="0"/>
          </a:p>
        </p:txBody>
      </p:sp>
    </p:spTree>
    <p:extLst>
      <p:ext uri="{BB962C8B-B14F-4D97-AF65-F5344CB8AC3E}">
        <p14:creationId xmlns:p14="http://schemas.microsoft.com/office/powerpoint/2010/main" val="26373501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55F60DF-01ED-44E9-8034-4FFF065740D2}"/>
              </a:ext>
            </a:extLst>
          </p:cNvPr>
          <p:cNvSpPr>
            <a:spLocks noGrp="1"/>
          </p:cNvSpPr>
          <p:nvPr>
            <p:ph type="title"/>
          </p:nvPr>
        </p:nvSpPr>
        <p:spPr/>
        <p:txBody>
          <a:bodyPr>
            <a:normAutofit fontScale="90000"/>
          </a:bodyPr>
          <a:lstStyle/>
          <a:p>
            <a:r>
              <a:rPr lang="da-DK" dirty="0"/>
              <a:t>Borgerinvolvering og civilsamfund -</a:t>
            </a:r>
            <a:br>
              <a:rPr lang="da-DK" dirty="0"/>
            </a:br>
            <a:r>
              <a:rPr lang="da-DK" dirty="0"/>
              <a:t>Demokrati </a:t>
            </a:r>
            <a:r>
              <a:rPr lang="da-DK" dirty="0" err="1"/>
              <a:t>ver</a:t>
            </a:r>
            <a:r>
              <a:rPr lang="da-DK" dirty="0"/>
              <a:t>. 2.0</a:t>
            </a:r>
          </a:p>
        </p:txBody>
      </p:sp>
      <p:sp>
        <p:nvSpPr>
          <p:cNvPr id="3" name="Pladsholder til indhold 2">
            <a:extLst>
              <a:ext uri="{FF2B5EF4-FFF2-40B4-BE49-F238E27FC236}">
                <a16:creationId xmlns:a16="http://schemas.microsoft.com/office/drawing/2014/main" xmlns="" id="{5FF9C79F-E5CF-467E-BF51-56A9B1C2E2E9}"/>
              </a:ext>
            </a:extLst>
          </p:cNvPr>
          <p:cNvSpPr>
            <a:spLocks noGrp="1"/>
          </p:cNvSpPr>
          <p:nvPr>
            <p:ph sz="half" idx="2"/>
          </p:nvPr>
        </p:nvSpPr>
        <p:spPr>
          <a:xfrm>
            <a:off x="836611" y="2025752"/>
            <a:ext cx="10243633" cy="3684588"/>
          </a:xfrm>
        </p:spPr>
        <p:txBody>
          <a:bodyPr>
            <a:normAutofit/>
          </a:bodyPr>
          <a:lstStyle/>
          <a:p>
            <a:r>
              <a:rPr lang="da-DK" sz="3600" dirty="0"/>
              <a:t>Potentialet til nyt og bedre design eksisterer - der er ingen garanti  </a:t>
            </a:r>
          </a:p>
          <a:p>
            <a:r>
              <a:rPr lang="da-DK" sz="3600" dirty="0"/>
              <a:t>Ejerskabet distribueres </a:t>
            </a:r>
          </a:p>
          <a:p>
            <a:r>
              <a:rPr lang="da-DK" sz="3600" dirty="0"/>
              <a:t>Partskabsmuligheder kan afprøves og udvikles</a:t>
            </a:r>
          </a:p>
          <a:p>
            <a:endParaRPr lang="da-DK" sz="3600" dirty="0"/>
          </a:p>
        </p:txBody>
      </p:sp>
      <p:sp>
        <p:nvSpPr>
          <p:cNvPr id="8" name="Pladsholder til indhold 7">
            <a:extLst>
              <a:ext uri="{FF2B5EF4-FFF2-40B4-BE49-F238E27FC236}">
                <a16:creationId xmlns:a16="http://schemas.microsoft.com/office/drawing/2014/main" xmlns="" id="{929F8AC1-0713-4538-9027-D9BC0625C795}"/>
              </a:ext>
            </a:extLst>
          </p:cNvPr>
          <p:cNvSpPr>
            <a:spLocks noGrp="1"/>
          </p:cNvSpPr>
          <p:nvPr>
            <p:ph sz="quarter" idx="4"/>
          </p:nvPr>
        </p:nvSpPr>
        <p:spPr>
          <a:xfrm>
            <a:off x="839789" y="4638368"/>
            <a:ext cx="10515600" cy="1551294"/>
          </a:xfrm>
        </p:spPr>
        <p:txBody>
          <a:bodyPr>
            <a:normAutofit/>
          </a:bodyPr>
          <a:lstStyle/>
          <a:p>
            <a:pPr marL="0" indent="0">
              <a:buNone/>
            </a:pPr>
            <a:r>
              <a:rPr lang="da-DK" sz="4000" i="1" dirty="0"/>
              <a:t>”Vi skaber liv, mens vi venter….”</a:t>
            </a:r>
            <a:br>
              <a:rPr lang="da-DK" sz="4000" i="1" dirty="0"/>
            </a:br>
            <a:r>
              <a:rPr lang="da-DK" sz="4000" i="1" dirty="0" err="1"/>
              <a:t>Kommiteen</a:t>
            </a:r>
            <a:r>
              <a:rPr lang="da-DK" sz="4000" i="1" dirty="0"/>
              <a:t> NY/Malt - Maltfabrikken Ebeltoft </a:t>
            </a:r>
          </a:p>
        </p:txBody>
      </p:sp>
      <p:sp>
        <p:nvSpPr>
          <p:cNvPr id="4" name="Pladsholder til sidefod 3">
            <a:extLst>
              <a:ext uri="{FF2B5EF4-FFF2-40B4-BE49-F238E27FC236}">
                <a16:creationId xmlns:a16="http://schemas.microsoft.com/office/drawing/2014/main" xmlns="" id="{EE814533-1644-4EF2-BD68-2D37C4AB46BA}"/>
              </a:ext>
            </a:extLst>
          </p:cNvPr>
          <p:cNvSpPr>
            <a:spLocks noGrp="1"/>
          </p:cNvSpPr>
          <p:nvPr>
            <p:ph type="ftr" sz="quarter" idx="11"/>
          </p:nvPr>
        </p:nvSpPr>
        <p:spPr/>
        <p:txBody>
          <a:bodyPr/>
          <a:lstStyle/>
          <a:p>
            <a:r>
              <a:rPr lang="en-US"/>
              <a:t>Knud Schulz  april 2018</a:t>
            </a:r>
            <a:endParaRPr lang="en-US" dirty="0"/>
          </a:p>
        </p:txBody>
      </p:sp>
      <p:sp>
        <p:nvSpPr>
          <p:cNvPr id="5" name="Pladsholder til slidenummer 4">
            <a:extLst>
              <a:ext uri="{FF2B5EF4-FFF2-40B4-BE49-F238E27FC236}">
                <a16:creationId xmlns:a16="http://schemas.microsoft.com/office/drawing/2014/main" xmlns="" id="{C6A2E531-BF56-4508-9908-82D3A6439293}"/>
              </a:ext>
            </a:extLst>
          </p:cNvPr>
          <p:cNvSpPr>
            <a:spLocks noGrp="1"/>
          </p:cNvSpPr>
          <p:nvPr>
            <p:ph type="sldNum" sz="quarter" idx="12"/>
          </p:nvPr>
        </p:nvSpPr>
        <p:spPr/>
        <p:txBody>
          <a:bodyPr/>
          <a:lstStyle/>
          <a:p>
            <a:fld id="{6D22F896-40B5-4ADD-8801-0D06FADFA095}" type="slidenum">
              <a:rPr lang="en-US" smtClean="0"/>
              <a:t>55</a:t>
            </a:fld>
            <a:endParaRPr lang="en-US" dirty="0"/>
          </a:p>
        </p:txBody>
      </p:sp>
    </p:spTree>
    <p:extLst>
      <p:ext uri="{BB962C8B-B14F-4D97-AF65-F5344CB8AC3E}">
        <p14:creationId xmlns:p14="http://schemas.microsoft.com/office/powerpoint/2010/main" val="702018807"/>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xmlns="" id="{8BEACCF8-A7EE-4674-A24C-C0543C452F9D}"/>
              </a:ext>
            </a:extLst>
          </p:cNvPr>
          <p:cNvSpPr>
            <a:spLocks noGrp="1"/>
          </p:cNvSpPr>
          <p:nvPr>
            <p:ph type="title"/>
          </p:nvPr>
        </p:nvSpPr>
        <p:spPr/>
        <p:txBody>
          <a:bodyPr>
            <a:normAutofit/>
          </a:bodyPr>
          <a:lstStyle/>
          <a:p>
            <a:r>
              <a:rPr lang="da-DK" dirty="0"/>
              <a:t>- og så kan man komme på frimærke</a:t>
            </a:r>
          </a:p>
        </p:txBody>
      </p:sp>
      <p:pic>
        <p:nvPicPr>
          <p:cNvPr id="2050" name="Picture 2" descr="Dokk1's billede.">
            <a:extLst>
              <a:ext uri="{FF2B5EF4-FFF2-40B4-BE49-F238E27FC236}">
                <a16:creationId xmlns:a16="http://schemas.microsoft.com/office/drawing/2014/main" xmlns="" id="{6E1C2FD8-945C-4D18-B2D8-AF38A0D7A1D5}"/>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3232709" y="1825625"/>
            <a:ext cx="6009156" cy="4351338"/>
          </a:xfrm>
          <a:prstGeom prst="rect">
            <a:avLst/>
          </a:prstGeom>
          <a:noFill/>
          <a:ln w="190500" cap="flat" cmpd="thinThick">
            <a:solidFill>
              <a:srgbClr val="FFFFFF"/>
            </a:solidFill>
            <a:prstDash val="solid"/>
            <a:round/>
          </a:ln>
          <a:extLst>
            <a:ext uri="{909E8E84-426E-40DD-AFC4-6F175D3DCCD1}">
              <a14:hiddenFill xmlns:a14="http://schemas.microsoft.com/office/drawing/2010/main">
                <a:solidFill>
                  <a:srgbClr val="FFFFFF"/>
                </a:solidFill>
              </a14:hiddenFill>
            </a:ext>
          </a:extLst>
        </p:spPr>
      </p:pic>
      <p:sp>
        <p:nvSpPr>
          <p:cNvPr id="4" name="Pladsholder til sidefod 3">
            <a:extLst>
              <a:ext uri="{FF2B5EF4-FFF2-40B4-BE49-F238E27FC236}">
                <a16:creationId xmlns:a16="http://schemas.microsoft.com/office/drawing/2014/main" xmlns="" id="{C258F38E-AA20-42BE-9619-EF79FD7FDD92}"/>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rPr>
              <a:t>Knud Schulz  april 2018</a:t>
            </a:r>
          </a:p>
        </p:txBody>
      </p:sp>
      <p:sp>
        <p:nvSpPr>
          <p:cNvPr id="5" name="Pladsholder til slidenummer 4">
            <a:extLst>
              <a:ext uri="{FF2B5EF4-FFF2-40B4-BE49-F238E27FC236}">
                <a16:creationId xmlns:a16="http://schemas.microsoft.com/office/drawing/2014/main" xmlns="" id="{CCD35034-B736-4D81-BBD1-BBF2DC3A8909}"/>
              </a:ext>
            </a:extLst>
          </p:cNvPr>
          <p:cNvSpPr>
            <a:spLocks noGrp="1"/>
          </p:cNvSpPr>
          <p:nvPr>
            <p:ph type="sldNum" sz="quarter" idx="12"/>
          </p:nvPr>
        </p:nvSpPr>
        <p:spPr/>
        <p:txBody>
          <a:bodyPr vert="horz" lIns="91440" tIns="45720" rIns="91440" bIns="45720" rtlCol="0" anchor="ctr">
            <a:normAutofit/>
          </a:bodyPr>
          <a:lstStyle/>
          <a:p>
            <a:pPr>
              <a:spcAft>
                <a:spcPts val="600"/>
              </a:spcAft>
            </a:pPr>
            <a:fld id="{6D22F896-40B5-4ADD-8801-0D06FADFA095}" type="slidenum">
              <a:rPr lang="en-US" smtClean="0"/>
              <a:pPr>
                <a:spcAft>
                  <a:spcPts val="600"/>
                </a:spcAft>
              </a:pPr>
              <a:t>56</a:t>
            </a:fld>
            <a:endParaRPr lang="en-US"/>
          </a:p>
        </p:txBody>
      </p:sp>
    </p:spTree>
    <p:extLst>
      <p:ext uri="{BB962C8B-B14F-4D97-AF65-F5344CB8AC3E}">
        <p14:creationId xmlns:p14="http://schemas.microsoft.com/office/powerpoint/2010/main" val="1654330741"/>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endParaRPr lang="da-DK" dirty="0"/>
          </a:p>
        </p:txBody>
      </p:sp>
      <p:sp>
        <p:nvSpPr>
          <p:cNvPr id="4" name="Pladsholder til sidefod 3"/>
          <p:cNvSpPr>
            <a:spLocks noGrp="1"/>
          </p:cNvSpPr>
          <p:nvPr>
            <p:ph type="ftr" sz="quarter" idx="11"/>
          </p:nvPr>
        </p:nvSpPr>
        <p:spPr/>
        <p:txBody>
          <a:bodyPr/>
          <a:lstStyle/>
          <a:p>
            <a:r>
              <a:rPr lang="nl-NL"/>
              <a:t>Knud Schulz  Aarhus september 2017</a:t>
            </a:r>
            <a:endParaRPr lang="en-US"/>
          </a:p>
        </p:txBody>
      </p:sp>
      <p:sp>
        <p:nvSpPr>
          <p:cNvPr id="3" name="Pladsholder til diasnummer 2"/>
          <p:cNvSpPr>
            <a:spLocks noGrp="1"/>
          </p:cNvSpPr>
          <p:nvPr>
            <p:ph type="sldNum" sz="quarter" idx="12"/>
          </p:nvPr>
        </p:nvSpPr>
        <p:spPr/>
        <p:txBody>
          <a:bodyPr/>
          <a:lstStyle/>
          <a:p>
            <a:fld id="{276EF822-D53A-41D7-86E7-2077A16B4908}" type="slidenum">
              <a:rPr lang="en-US" smtClean="0"/>
              <a:pPr/>
              <a:t>57</a:t>
            </a:fld>
            <a:endParaRPr lang="en-US"/>
          </a:p>
        </p:txBody>
      </p:sp>
      <p:pic>
        <p:nvPicPr>
          <p:cNvPr id="1027" name="Picture 3"/>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ln w="9525">
            <a:noFill/>
            <a:miter lim="800000"/>
            <a:headEnd/>
            <a:tailEnd/>
          </a:ln>
          <a:effectLst/>
        </p:spPr>
      </p:pic>
      <p:sp>
        <p:nvSpPr>
          <p:cNvPr id="9" name="Rektangel 8"/>
          <p:cNvSpPr/>
          <p:nvPr/>
        </p:nvSpPr>
        <p:spPr>
          <a:xfrm rot="19880703">
            <a:off x="1138267" y="2967335"/>
            <a:ext cx="9915471" cy="923330"/>
          </a:xfrm>
          <a:prstGeom prst="rect">
            <a:avLst/>
          </a:prstGeom>
          <a:noFill/>
        </p:spPr>
        <p:txBody>
          <a:bodyPr wrap="none" lIns="91440" tIns="45720" rIns="91440" bIns="45720">
            <a:spAutoFit/>
          </a:bodyPr>
          <a:lstStyle/>
          <a:p>
            <a:pPr algn="ctr"/>
            <a:r>
              <a:rPr lang="da-DK" sz="5400" b="1" dirty="0">
                <a:ln w="12700">
                  <a:solidFill>
                    <a:schemeClr val="accent1"/>
                  </a:solidFill>
                  <a:prstDash val="solid"/>
                </a:ln>
                <a:solidFill>
                  <a:schemeClr val="accent5">
                    <a:lumMod val="60000"/>
                    <a:lumOff val="40000"/>
                  </a:schemeClr>
                </a:solidFill>
                <a:effectLst>
                  <a:outerShdw dist="38100" dir="2640000" algn="bl" rotWithShape="0">
                    <a:schemeClr val="accent1"/>
                  </a:outerShdw>
                </a:effectLst>
                <a:hlinkClick r:id="rId3"/>
              </a:rPr>
              <a:t>www.slideshare.net/knudschulz</a:t>
            </a:r>
            <a:r>
              <a:rPr lang="da-DK" sz="5400" b="1" dirty="0">
                <a:ln w="12700">
                  <a:solidFill>
                    <a:schemeClr val="accent1"/>
                  </a:solidFill>
                  <a:prstDash val="solid"/>
                </a:ln>
                <a:solidFill>
                  <a:schemeClr val="accent5">
                    <a:lumMod val="60000"/>
                    <a:lumOff val="40000"/>
                  </a:schemeClr>
                </a:solidFill>
                <a:effectLst>
                  <a:outerShdw dist="38100" dir="2640000" algn="bl" rotWithShape="0">
                    <a:schemeClr val="accent1"/>
                  </a:outerShdw>
                </a:effectLst>
              </a:rPr>
              <a:t>/</a:t>
            </a:r>
            <a:endParaRPr lang="da-DK" sz="5400" b="1" cap="none" spc="0" dirty="0">
              <a:ln w="12700">
                <a:solidFill>
                  <a:schemeClr val="accent1"/>
                </a:solidFill>
                <a:prstDash val="solid"/>
              </a:ln>
              <a:solidFill>
                <a:schemeClr val="accent5">
                  <a:lumMod val="60000"/>
                  <a:lumOff val="40000"/>
                </a:schemeClr>
              </a:solidFill>
              <a:effectLst>
                <a:outerShdw dist="38100" dir="2640000" algn="bl" rotWithShape="0">
                  <a:schemeClr val="accent1"/>
                </a:outerShdw>
              </a:effectLst>
            </a:endParaRPr>
          </a:p>
        </p:txBody>
      </p:sp>
    </p:spTree>
    <p:extLst>
      <p:ext uri="{BB962C8B-B14F-4D97-AF65-F5344CB8AC3E}">
        <p14:creationId xmlns:p14="http://schemas.microsoft.com/office/powerpoint/2010/main" val="330126522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6D6DE03-9A76-4514-988E-EEA6A4EBF5B2}"/>
              </a:ext>
            </a:extLst>
          </p:cNvPr>
          <p:cNvSpPr>
            <a:spLocks noGrp="1"/>
          </p:cNvSpPr>
          <p:nvPr>
            <p:ph type="title"/>
          </p:nvPr>
        </p:nvSpPr>
        <p:spPr>
          <a:xfrm>
            <a:off x="838200" y="48036"/>
            <a:ext cx="10515600" cy="1325563"/>
          </a:xfrm>
        </p:spPr>
        <p:txBody>
          <a:bodyPr/>
          <a:lstStyle/>
          <a:p>
            <a:r>
              <a:rPr lang="da-DK" dirty="0"/>
              <a:t>Overskrifter </a:t>
            </a:r>
          </a:p>
        </p:txBody>
      </p:sp>
      <p:sp>
        <p:nvSpPr>
          <p:cNvPr id="3" name="Pladsholder til indhold 2">
            <a:extLst>
              <a:ext uri="{FF2B5EF4-FFF2-40B4-BE49-F238E27FC236}">
                <a16:creationId xmlns:a16="http://schemas.microsoft.com/office/drawing/2014/main" xmlns="" id="{81DAF534-4449-4A8A-BEEE-B1D6FA1652FE}"/>
              </a:ext>
            </a:extLst>
          </p:cNvPr>
          <p:cNvSpPr>
            <a:spLocks noGrp="1"/>
          </p:cNvSpPr>
          <p:nvPr>
            <p:ph idx="1"/>
          </p:nvPr>
        </p:nvSpPr>
        <p:spPr>
          <a:xfrm>
            <a:off x="838200" y="1378973"/>
            <a:ext cx="10233800" cy="5113901"/>
          </a:xfrm>
        </p:spPr>
        <p:txBody>
          <a:bodyPr>
            <a:normAutofit fontScale="92500" lnSpcReduction="20000"/>
          </a:bodyPr>
          <a:lstStyle/>
          <a:p>
            <a:r>
              <a:rPr lang="da-DK" b="1" dirty="0"/>
              <a:t>Åbning 20. juni 2015</a:t>
            </a:r>
          </a:p>
          <a:p>
            <a:r>
              <a:rPr lang="da-DK" b="1" dirty="0"/>
              <a:t> En demokratisk tilblivelse</a:t>
            </a:r>
          </a:p>
          <a:p>
            <a:r>
              <a:rPr lang="da-DK" b="1" dirty="0"/>
              <a:t>Forvandlingsrum – Transformation Lab</a:t>
            </a:r>
          </a:p>
          <a:p>
            <a:r>
              <a:rPr lang="da-DK" b="1" dirty="0"/>
              <a:t>Rum understøtter borgernes behov</a:t>
            </a:r>
          </a:p>
          <a:p>
            <a:r>
              <a:rPr lang="da-DK" b="1" dirty="0"/>
              <a:t>Åbne borgerdialoger, brugerinddragelse og </a:t>
            </a:r>
            <a:r>
              <a:rPr lang="da-DK" b="1" dirty="0" err="1"/>
              <a:t>prototyping</a:t>
            </a:r>
            <a:endParaRPr lang="da-DK" b="1" dirty="0"/>
          </a:p>
          <a:p>
            <a:r>
              <a:rPr lang="da-DK" b="1" dirty="0"/>
              <a:t>Arbejdsform</a:t>
            </a:r>
          </a:p>
          <a:p>
            <a:r>
              <a:rPr lang="da-DK" b="1" dirty="0"/>
              <a:t>Designprocesser</a:t>
            </a:r>
          </a:p>
          <a:p>
            <a:r>
              <a:rPr lang="da-DK" b="1" dirty="0"/>
              <a:t>Venskabsklasse</a:t>
            </a:r>
          </a:p>
          <a:p>
            <a:r>
              <a:rPr lang="da-DK" b="1" dirty="0"/>
              <a:t>Åben byggeplads </a:t>
            </a:r>
          </a:p>
          <a:p>
            <a:r>
              <a:rPr lang="da-DK" b="1" dirty="0"/>
              <a:t>Navneprocessen – branding</a:t>
            </a:r>
          </a:p>
          <a:p>
            <a:r>
              <a:rPr lang="da-DK" b="1" dirty="0"/>
              <a:t>Design </a:t>
            </a:r>
            <a:r>
              <a:rPr lang="da-DK" b="1" dirty="0" err="1"/>
              <a:t>Thinking</a:t>
            </a:r>
            <a:r>
              <a:rPr lang="da-DK" b="1" dirty="0"/>
              <a:t> Toolkit</a:t>
            </a:r>
          </a:p>
          <a:p>
            <a:r>
              <a:rPr lang="da-DK" b="1" dirty="0"/>
              <a:t>Partnerskabspotentialer </a:t>
            </a:r>
          </a:p>
          <a:p>
            <a:endParaRPr lang="da-DK" dirty="0"/>
          </a:p>
          <a:p>
            <a:endParaRPr lang="da-DK" dirty="0"/>
          </a:p>
          <a:p>
            <a:endParaRPr lang="da-DK" dirty="0"/>
          </a:p>
          <a:p>
            <a:endParaRPr lang="da-DK" dirty="0"/>
          </a:p>
          <a:p>
            <a:endParaRPr lang="da-DK" dirty="0"/>
          </a:p>
        </p:txBody>
      </p:sp>
      <p:sp>
        <p:nvSpPr>
          <p:cNvPr id="4" name="Pladsholder til sidefod 3">
            <a:extLst>
              <a:ext uri="{FF2B5EF4-FFF2-40B4-BE49-F238E27FC236}">
                <a16:creationId xmlns:a16="http://schemas.microsoft.com/office/drawing/2014/main" xmlns="" id="{8C9A477E-15EF-4D5B-88A8-6FF4992AF369}"/>
              </a:ext>
            </a:extLst>
          </p:cNvPr>
          <p:cNvSpPr>
            <a:spLocks noGrp="1"/>
          </p:cNvSpPr>
          <p:nvPr>
            <p:ph type="ftr" sz="quarter" idx="11"/>
          </p:nvPr>
        </p:nvSpPr>
        <p:spPr/>
        <p:txBody>
          <a:bodyPr/>
          <a:lstStyle/>
          <a:p>
            <a:r>
              <a:rPr lang="en-US"/>
              <a:t>Knud Schulz  april 2018</a:t>
            </a:r>
            <a:endParaRPr lang="en-US" dirty="0"/>
          </a:p>
        </p:txBody>
      </p:sp>
      <p:sp>
        <p:nvSpPr>
          <p:cNvPr id="5" name="Pladsholder til slidenummer 4">
            <a:extLst>
              <a:ext uri="{FF2B5EF4-FFF2-40B4-BE49-F238E27FC236}">
                <a16:creationId xmlns:a16="http://schemas.microsoft.com/office/drawing/2014/main" xmlns="" id="{5A2EB59B-A679-404C-964C-4235A7E1ACCB}"/>
              </a:ext>
            </a:extLst>
          </p:cNvPr>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319321678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Hvad skete der da Dokk1 åbnede?</a:t>
            </a:r>
          </a:p>
        </p:txBody>
      </p:sp>
      <p:sp>
        <p:nvSpPr>
          <p:cNvPr id="3" name="Pladsholder til indhold 2"/>
          <p:cNvSpPr>
            <a:spLocks noGrp="1"/>
          </p:cNvSpPr>
          <p:nvPr>
            <p:ph idx="1"/>
          </p:nvPr>
        </p:nvSpPr>
        <p:spPr/>
        <p:txBody>
          <a:bodyPr/>
          <a:lstStyle/>
          <a:p>
            <a:endParaRPr lang="da-DK" dirty="0"/>
          </a:p>
        </p:txBody>
      </p:sp>
      <p:sp>
        <p:nvSpPr>
          <p:cNvPr id="4" name="Pladsholder til sidefod 3"/>
          <p:cNvSpPr>
            <a:spLocks noGrp="1"/>
          </p:cNvSpPr>
          <p:nvPr>
            <p:ph type="ftr" sz="quarter" idx="11"/>
          </p:nvPr>
        </p:nvSpPr>
        <p:spPr/>
        <p:txBody>
          <a:bodyPr/>
          <a:lstStyle/>
          <a:p>
            <a:r>
              <a:rPr lang="en-US"/>
              <a:t>Knud Schulz  april 2018</a:t>
            </a:r>
            <a:endParaRPr lang="en-US" dirty="0"/>
          </a:p>
        </p:txBody>
      </p:sp>
      <p:sp>
        <p:nvSpPr>
          <p:cNvPr id="5" name="Pladsholder til slidenummer 4"/>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258814022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18920" y="620688"/>
            <a:ext cx="3549080" cy="1143000"/>
          </a:xfrm>
        </p:spPr>
        <p:txBody>
          <a:bodyPr/>
          <a:lstStyle/>
          <a:p>
            <a:pPr algn="r"/>
            <a:r>
              <a:rPr lang="da-DK" sz="3600" dirty="0">
                <a:solidFill>
                  <a:schemeClr val="tx1"/>
                </a:solidFill>
              </a:rPr>
              <a:t>Åbning den </a:t>
            </a:r>
            <a:br>
              <a:rPr lang="da-DK" sz="3600" dirty="0">
                <a:solidFill>
                  <a:schemeClr val="tx1"/>
                </a:solidFill>
              </a:rPr>
            </a:br>
            <a:r>
              <a:rPr lang="da-DK" sz="3600" dirty="0">
                <a:solidFill>
                  <a:schemeClr val="tx1"/>
                </a:solidFill>
              </a:rPr>
              <a:t>20. juni 2015</a:t>
            </a:r>
          </a:p>
        </p:txBody>
      </p:sp>
      <p:sp>
        <p:nvSpPr>
          <p:cNvPr id="4" name="Pladsholder til sidefod 3"/>
          <p:cNvSpPr>
            <a:spLocks noGrp="1"/>
          </p:cNvSpPr>
          <p:nvPr>
            <p:ph type="ftr" sz="quarter" idx="11"/>
          </p:nvPr>
        </p:nvSpPr>
        <p:spPr/>
        <p:txBody>
          <a:bodyPr/>
          <a:lstStyle/>
          <a:p>
            <a:pPr>
              <a:defRPr/>
            </a:pPr>
            <a:r>
              <a:rPr lang="nl-NL"/>
              <a:t>Knud Schulz  Aarhus september 2017</a:t>
            </a:r>
            <a:endParaRPr lang="da-DK"/>
          </a:p>
        </p:txBody>
      </p:sp>
      <p:sp>
        <p:nvSpPr>
          <p:cNvPr id="5" name="Pladsholder til diasnummer 4"/>
          <p:cNvSpPr>
            <a:spLocks noGrp="1"/>
          </p:cNvSpPr>
          <p:nvPr>
            <p:ph type="sldNum" sz="quarter" idx="12"/>
          </p:nvPr>
        </p:nvSpPr>
        <p:spPr/>
        <p:txBody>
          <a:bodyPr/>
          <a:lstStyle/>
          <a:p>
            <a:pPr>
              <a:defRPr/>
            </a:pPr>
            <a:fld id="{2BDD1F24-DD56-4783-B3FA-82442596C06B}" type="slidenum">
              <a:rPr lang="da-DK" smtClean="0"/>
              <a:pPr>
                <a:defRPr/>
              </a:pPr>
              <a:t>8</a:t>
            </a:fld>
            <a:endParaRPr lang="da-DK"/>
          </a:p>
        </p:txBody>
      </p:sp>
      <p:pic>
        <p:nvPicPr>
          <p:cNvPr id="10" name="Billede 9" descr="E:\Dokk1 - fotos og film\Åbningen\Fotos\Per Ryolfs fotos\F44A4215.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1" y="2276872"/>
            <a:ext cx="3436143" cy="2290762"/>
          </a:xfrm>
          <a:prstGeom prst="rect">
            <a:avLst/>
          </a:prstGeom>
          <a:noFill/>
          <a:ln w="9525">
            <a:noFill/>
            <a:miter lim="800000"/>
            <a:headEnd/>
            <a:tailEnd/>
          </a:ln>
        </p:spPr>
      </p:pic>
      <p:pic>
        <p:nvPicPr>
          <p:cNvPr id="7" name="Billede 6" descr="E:\Dokk1 - fotos og film\Åbningen\Fotos\Per Ryolfs fotos\F44A4226.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7248128" y="2132856"/>
            <a:ext cx="3419872" cy="2420888"/>
          </a:xfrm>
          <a:prstGeom prst="rect">
            <a:avLst/>
          </a:prstGeom>
          <a:noFill/>
          <a:ln w="9525">
            <a:noFill/>
            <a:miter lim="800000"/>
            <a:headEnd/>
            <a:tailEnd/>
          </a:ln>
        </p:spPr>
      </p:pic>
      <p:pic>
        <p:nvPicPr>
          <p:cNvPr id="11" name="Billede 10" descr="E:\Dokk1 - fotos og film\Åbningen\Fotos\Per Ryolfs fotos\F44A4133.JPG"/>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4330964" y="612910"/>
            <a:ext cx="3677446" cy="2451631"/>
          </a:xfrm>
          <a:prstGeom prst="rect">
            <a:avLst/>
          </a:prstGeom>
          <a:noFill/>
          <a:ln w="9525">
            <a:noFill/>
            <a:miter lim="800000"/>
            <a:headEnd/>
            <a:tailEnd/>
          </a:ln>
        </p:spPr>
      </p:pic>
      <p:pic>
        <p:nvPicPr>
          <p:cNvPr id="12" name="Billede 11" descr="E:\Dokk1 - fotos og film\Åbningen\Fotos\Mads' fotos\lørdag\DSC01951.jpg"/>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7448" y="1"/>
            <a:ext cx="4114800" cy="2314575"/>
          </a:xfrm>
          <a:prstGeom prst="rect">
            <a:avLst/>
          </a:prstGeom>
          <a:noFill/>
          <a:ln w="9525">
            <a:noFill/>
            <a:miter lim="800000"/>
            <a:headEnd/>
            <a:tailEnd/>
          </a:ln>
        </p:spPr>
      </p:pic>
      <p:pic>
        <p:nvPicPr>
          <p:cNvPr id="9" name="Billede 8" descr="E:\Dokk1 - fotos og film\Åbningen\Fotos\Per Ryolfs fotos\F44A4302.JPG"/>
          <p:cNvPicPr/>
          <p:nvPr/>
        </p:nvPicPr>
        <p:blipFill>
          <a:blip r:embed="rId6" cstate="email">
            <a:extLst>
              <a:ext uri="{28A0092B-C50C-407E-A947-70E740481C1C}">
                <a14:useLocalDpi xmlns:a14="http://schemas.microsoft.com/office/drawing/2010/main"/>
              </a:ext>
            </a:extLst>
          </a:blip>
          <a:srcRect/>
          <a:stretch>
            <a:fillRect/>
          </a:stretch>
        </p:blipFill>
        <p:spPr bwMode="auto">
          <a:xfrm>
            <a:off x="4943873" y="2924945"/>
            <a:ext cx="3500437" cy="2333625"/>
          </a:xfrm>
          <a:prstGeom prst="rect">
            <a:avLst/>
          </a:prstGeom>
          <a:noFill/>
          <a:ln w="9525">
            <a:noFill/>
            <a:miter lim="800000"/>
            <a:headEnd/>
            <a:tailEnd/>
          </a:ln>
        </p:spPr>
      </p:pic>
      <p:pic>
        <p:nvPicPr>
          <p:cNvPr id="6" name="Pladsholder til indhold 5" descr="E:\Dokk1 - fotos og film\Åbningen\Fotos\Sørens fotos\publikum venter udenfor.jpg"/>
          <p:cNvPicPr>
            <a:picLocks noGrp="1"/>
          </p:cNvPicPr>
          <p:nvPr>
            <p:ph idx="1"/>
          </p:nvPr>
        </p:nvPicPr>
        <p:blipFill>
          <a:blip r:embed="rId7" cstate="email">
            <a:extLst>
              <a:ext uri="{28A0092B-C50C-407E-A947-70E740481C1C}">
                <a14:useLocalDpi xmlns:a14="http://schemas.microsoft.com/office/drawing/2010/main"/>
              </a:ext>
            </a:extLst>
          </a:blip>
          <a:srcRect/>
          <a:stretch>
            <a:fillRect/>
          </a:stretch>
        </p:blipFill>
        <p:spPr bwMode="auto">
          <a:xfrm>
            <a:off x="5951984" y="4481736"/>
            <a:ext cx="4716016" cy="2376264"/>
          </a:xfrm>
          <a:prstGeom prst="rect">
            <a:avLst/>
          </a:prstGeom>
          <a:noFill/>
          <a:ln w="9525">
            <a:noFill/>
            <a:miter lim="800000"/>
            <a:headEnd/>
            <a:tailEnd/>
          </a:ln>
        </p:spPr>
      </p:pic>
      <p:pic>
        <p:nvPicPr>
          <p:cNvPr id="8" name="Billede 7" descr="E:\Dokk1 - fotos og film\Åbningen\Fotos\Per Ryolfs fotos\F44A4276.JPG"/>
          <p:cNvPicPr/>
          <p:nvPr/>
        </p:nvPicPr>
        <p:blipFill>
          <a:blip r:embed="rId8" cstate="email">
            <a:extLst>
              <a:ext uri="{28A0092B-C50C-407E-A947-70E740481C1C}">
                <a14:useLocalDpi xmlns:a14="http://schemas.microsoft.com/office/drawing/2010/main"/>
              </a:ext>
            </a:extLst>
          </a:blip>
          <a:srcRect/>
          <a:stretch>
            <a:fillRect/>
          </a:stretch>
        </p:blipFill>
        <p:spPr bwMode="auto">
          <a:xfrm>
            <a:off x="1524000" y="4437113"/>
            <a:ext cx="4499992" cy="2502595"/>
          </a:xfrm>
          <a:prstGeom prst="rect">
            <a:avLst/>
          </a:prstGeom>
          <a:noFill/>
          <a:ln w="9525">
            <a:noFill/>
            <a:miter lim="800000"/>
            <a:headEnd/>
            <a:tailEnd/>
          </a:ln>
        </p:spPr>
      </p:pic>
    </p:spTree>
    <p:extLst>
      <p:ext uri="{BB962C8B-B14F-4D97-AF65-F5344CB8AC3E}">
        <p14:creationId xmlns:p14="http://schemas.microsoft.com/office/powerpoint/2010/main" val="82729080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4821" y="264990"/>
            <a:ext cx="10515600" cy="1325563"/>
          </a:xfrm>
        </p:spPr>
        <p:txBody>
          <a:bodyPr/>
          <a:lstStyle/>
          <a:p>
            <a:r>
              <a:rPr lang="da-DK" b="1" dirty="0"/>
              <a:t>Benyttelse </a:t>
            </a:r>
          </a:p>
        </p:txBody>
      </p:sp>
      <p:sp>
        <p:nvSpPr>
          <p:cNvPr id="5" name="Pladsholder til indhold 4"/>
          <p:cNvSpPr>
            <a:spLocks noGrp="1"/>
          </p:cNvSpPr>
          <p:nvPr>
            <p:ph sz="quarter" idx="2"/>
          </p:nvPr>
        </p:nvSpPr>
        <p:spPr>
          <a:xfrm>
            <a:off x="484955" y="1881733"/>
            <a:ext cx="5325910" cy="4548563"/>
          </a:xfrm>
        </p:spPr>
        <p:txBody>
          <a:bodyPr>
            <a:normAutofit fontScale="92500"/>
          </a:bodyPr>
          <a:lstStyle/>
          <a:p>
            <a:r>
              <a:rPr lang="da-DK" b="1" dirty="0"/>
              <a:t>Første år 1,2 </a:t>
            </a:r>
            <a:r>
              <a:rPr lang="da-DK" b="1" dirty="0" err="1"/>
              <a:t>mill</a:t>
            </a:r>
            <a:r>
              <a:rPr lang="da-DK" b="1" dirty="0"/>
              <a:t>. besøgende</a:t>
            </a:r>
          </a:p>
          <a:p>
            <a:r>
              <a:rPr lang="da-DK" b="1" dirty="0"/>
              <a:t>Ca. 4000 pr. dag </a:t>
            </a:r>
            <a:r>
              <a:rPr lang="da-DK" b="1" dirty="0" err="1"/>
              <a:t>incl</a:t>
            </a:r>
            <a:r>
              <a:rPr lang="da-DK" b="1" dirty="0"/>
              <a:t>. lørdage/søndage</a:t>
            </a:r>
          </a:p>
          <a:p>
            <a:r>
              <a:rPr lang="da-DK" b="1" dirty="0"/>
              <a:t>Ca. 8 % er Borgerservice brugere</a:t>
            </a:r>
          </a:p>
          <a:p>
            <a:r>
              <a:rPr lang="da-DK" b="1" dirty="0"/>
              <a:t>Familier/Børn lørdag/søndag</a:t>
            </a:r>
          </a:p>
          <a:p>
            <a:r>
              <a:rPr lang="da-DK" b="1" dirty="0"/>
              <a:t>Daginstitutioner/dagplejere  hverdage</a:t>
            </a:r>
          </a:p>
          <a:p>
            <a:r>
              <a:rPr lang="da-DK" b="1" dirty="0"/>
              <a:t>Studerende</a:t>
            </a:r>
          </a:p>
          <a:p>
            <a:r>
              <a:rPr lang="da-DK" b="1" dirty="0"/>
              <a:t>Almindelige brugere</a:t>
            </a:r>
          </a:p>
          <a:p>
            <a:r>
              <a:rPr lang="da-DK" b="1" dirty="0"/>
              <a:t>+++ </a:t>
            </a:r>
            <a:r>
              <a:rPr lang="da-DK" b="1" dirty="0" err="1"/>
              <a:t>Nysgerrrige</a:t>
            </a:r>
            <a:r>
              <a:rPr lang="da-DK" b="1" dirty="0"/>
              <a:t> </a:t>
            </a:r>
          </a:p>
        </p:txBody>
      </p:sp>
      <p:pic>
        <p:nvPicPr>
          <p:cNvPr id="7" name="Pladsholder til indhold 6" descr="E:\Dokk1 - fotos og film\Casper Tybjerg\Casper Tybjerg\Alle - jpg\DSC_5744.jpg"/>
          <p:cNvPicPr>
            <a:picLocks noGrp="1"/>
          </p:cNvPicPr>
          <p:nvPr>
            <p:ph sz="quarter" idx="4"/>
          </p:nvPr>
        </p:nvPicPr>
        <p:blipFill>
          <a:blip r:embed="rId2" cstate="email">
            <a:extLst>
              <a:ext uri="{28A0092B-C50C-407E-A947-70E740481C1C}">
                <a14:useLocalDpi xmlns:a14="http://schemas.microsoft.com/office/drawing/2010/main"/>
              </a:ext>
            </a:extLst>
          </a:blip>
          <a:srcRect/>
          <a:stretch>
            <a:fillRect/>
          </a:stretch>
        </p:blipFill>
        <p:spPr bwMode="auto">
          <a:xfrm>
            <a:off x="5879977" y="1881732"/>
            <a:ext cx="4967462" cy="4283571"/>
          </a:xfrm>
          <a:prstGeom prst="rect">
            <a:avLst/>
          </a:prstGeom>
          <a:noFill/>
          <a:ln w="9525">
            <a:noFill/>
            <a:miter lim="800000"/>
            <a:headEnd/>
            <a:tailEnd/>
          </a:ln>
        </p:spPr>
      </p:pic>
      <p:sp>
        <p:nvSpPr>
          <p:cNvPr id="8" name="Pladsholder til diasnummer 7"/>
          <p:cNvSpPr>
            <a:spLocks noGrp="1"/>
          </p:cNvSpPr>
          <p:nvPr>
            <p:ph type="sldNum" sz="quarter" idx="12"/>
          </p:nvPr>
        </p:nvSpPr>
        <p:spPr/>
        <p:txBody>
          <a:bodyPr/>
          <a:lstStyle/>
          <a:p>
            <a:fld id="{8C1306AE-A88C-4EFC-9CE5-E5034A9349EC}" type="slidenum">
              <a:rPr lang="da-DK" smtClean="0"/>
              <a:pPr/>
              <a:t>9</a:t>
            </a:fld>
            <a:endParaRPr lang="da-DK"/>
          </a:p>
        </p:txBody>
      </p:sp>
      <p:sp>
        <p:nvSpPr>
          <p:cNvPr id="9" name="Pladsholder til sidefod 8"/>
          <p:cNvSpPr>
            <a:spLocks noGrp="1"/>
          </p:cNvSpPr>
          <p:nvPr>
            <p:ph type="ftr" sz="quarter" idx="11"/>
          </p:nvPr>
        </p:nvSpPr>
        <p:spPr/>
        <p:txBody>
          <a:bodyPr/>
          <a:lstStyle/>
          <a:p>
            <a:r>
              <a:rPr lang="nl-NL"/>
              <a:t>Knud Schulz  Aarhus september 2017</a:t>
            </a:r>
            <a:endParaRPr lang="da-DK"/>
          </a:p>
        </p:txBody>
      </p:sp>
    </p:spTree>
    <p:extLst>
      <p:ext uri="{BB962C8B-B14F-4D97-AF65-F5344CB8AC3E}">
        <p14:creationId xmlns:p14="http://schemas.microsoft.com/office/powerpoint/2010/main" val="2706684598"/>
      </p:ext>
    </p:extLst>
  </p:cSld>
  <p:clrMapOvr>
    <a:masterClrMapping/>
  </p:clrMapOvr>
  <p:transition spd="slow">
    <p:push dir="u"/>
  </p:transition>
</p:sld>
</file>

<file path=ppt/theme/theme1.xml><?xml version="1.0" encoding="utf-8"?>
<a:theme xmlns:a="http://schemas.openxmlformats.org/drawingml/2006/main" name="Dybde">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TM04033923[[fn=Dybde]]</Template>
  <TotalTime>8153</TotalTime>
  <Words>1860</Words>
  <Application>Microsoft Office PowerPoint</Application>
  <PresentationFormat>Widescreen</PresentationFormat>
  <Paragraphs>447</Paragraphs>
  <Slides>57</Slides>
  <Notes>9</Notes>
  <HiddenSlides>0</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57</vt:i4>
      </vt:variant>
    </vt:vector>
  </HeadingPairs>
  <TitlesOfParts>
    <vt:vector size="67" baseType="lpstr">
      <vt:lpstr>Arial</vt:lpstr>
      <vt:lpstr>Calibri</vt:lpstr>
      <vt:lpstr>Corbel</vt:lpstr>
      <vt:lpstr>Helvetica</vt:lpstr>
      <vt:lpstr>Impact</vt:lpstr>
      <vt:lpstr>Tahoma</vt:lpstr>
      <vt:lpstr>Times New Roman</vt:lpstr>
      <vt:lpstr>Verdana</vt:lpstr>
      <vt:lpstr>Wingdings</vt:lpstr>
      <vt:lpstr>Dybde</vt:lpstr>
      <vt:lpstr>Fra deltagelse til ejerskab Eksempler fra processerne i Aarhus med  etableringen af  Dokk1 i Aarhus.</vt:lpstr>
      <vt:lpstr>Urban Mediaspace Aarhus – Dokk1 </vt:lpstr>
      <vt:lpstr>PowerPoint-præsentation</vt:lpstr>
      <vt:lpstr>Knud Schulz</vt:lpstr>
      <vt:lpstr>Hvad er et bibliotek?</vt:lpstr>
      <vt:lpstr>Overskrifter </vt:lpstr>
      <vt:lpstr>Hvad skete der da Dokk1 åbnede?</vt:lpstr>
      <vt:lpstr>Åbning den  20. juni 2015</vt:lpstr>
      <vt:lpstr>Benyttelse </vt:lpstr>
      <vt:lpstr>Programmer – Det første år</vt:lpstr>
      <vt:lpstr>En demokrati institution skal skabes med en demokratisk tilblivelses historie</vt:lpstr>
      <vt:lpstr>Forvandlingsrum – Transformation Lab 2002 - 2013</vt:lpstr>
      <vt:lpstr>Projekter - mellem 40 og 50 projekter</vt:lpstr>
      <vt:lpstr>litteraturRUMMET</vt:lpstr>
      <vt:lpstr>litteraturRUMMET</vt:lpstr>
      <vt:lpstr>Robotterne</vt:lpstr>
      <vt:lpstr>iFloor – kontakt mellem mennesker</vt:lpstr>
      <vt:lpstr>iFloor - 2004</vt:lpstr>
      <vt:lpstr>Information and Dialogue – DemocracyLAB </vt:lpstr>
      <vt:lpstr>Dokk1 - De syv kerneværdier</vt:lpstr>
      <vt:lpstr>The Square</vt:lpstr>
      <vt:lpstr>PowerPoint-præsentation</vt:lpstr>
      <vt:lpstr>PowerPoint-præsentation</vt:lpstr>
      <vt:lpstr>Krav til totalrådgiveren om evne til at indgå i dialog og integrere input</vt:lpstr>
      <vt:lpstr>Åbne  borgerdialoger </vt:lpstr>
      <vt:lpstr>Brugerinddragelse og prototyping</vt:lpstr>
      <vt:lpstr>Involvering i designprocesser</vt:lpstr>
      <vt:lpstr>Fototyping medarbejdere</vt:lpstr>
      <vt:lpstr>PowerPoint-præsentation</vt:lpstr>
      <vt:lpstr>Co-creation  medarbejdere</vt:lpstr>
      <vt:lpstr>Arbejdsform </vt:lpstr>
      <vt:lpstr>PowerPoint-præsentation</vt:lpstr>
      <vt:lpstr>PowerPoint-præsentation</vt:lpstr>
      <vt:lpstr>Åben byggeplads</vt:lpstr>
      <vt:lpstr>Branding Navneprocessen = relationer</vt:lpstr>
      <vt:lpstr>PowerPoint-præsentation</vt:lpstr>
      <vt:lpstr>PowerPoint-præsentation</vt:lpstr>
      <vt:lpstr>Resultat - et navn - mange medskabere</vt:lpstr>
      <vt:lpstr>Mentale byggeprocesser -   ’Byggepladsen’ </vt:lpstr>
      <vt:lpstr>PowerPoint-præsentation</vt:lpstr>
      <vt:lpstr>Design Thinking Toolkit Global innovations model – hurtigere forandring</vt:lpstr>
      <vt:lpstr>Download:  www.designthinkingforlibraries.com</vt:lpstr>
      <vt:lpstr>Partnerskabs potentiale</vt:lpstr>
      <vt:lpstr>Partner Proces</vt:lpstr>
      <vt:lpstr>Forstyrrelsessamtaler</vt:lpstr>
      <vt:lpstr>Formål med partnerskaber</vt:lpstr>
      <vt:lpstr>Dokk1s identitetsbærere/søjler for partnerskaber </vt:lpstr>
      <vt:lpstr>Partnerskab med externe organisationer           opbyg samarbejde med brugerne og samfundet</vt:lpstr>
      <vt:lpstr>Børne Lab aktiviteter</vt:lpstr>
      <vt:lpstr>Scener</vt:lpstr>
      <vt:lpstr>Barselsorlov- fædre og mødre programmer hver uge  - civilsamfundsaktiviteter </vt:lpstr>
      <vt:lpstr>Nyt rum for Demokrati aktiviteter – offentlige konsultationer - public discussions</vt:lpstr>
      <vt:lpstr>Brugerne tager kontrollen/ejerskabet</vt:lpstr>
      <vt:lpstr>Programmer – Det første år</vt:lpstr>
      <vt:lpstr>Borgerinvolvering og civilsamfund - Demokrati ver. 2.0</vt:lpstr>
      <vt:lpstr>- og så kan man komme på frimærke</vt:lpstr>
      <vt:lpstr>PowerPoint-præsentation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Knud Schulz</dc:creator>
  <cp:lastModifiedBy>Dan Westfall</cp:lastModifiedBy>
  <cp:revision>146</cp:revision>
  <dcterms:created xsi:type="dcterms:W3CDTF">2016-08-03T20:21:37Z</dcterms:created>
  <dcterms:modified xsi:type="dcterms:W3CDTF">2018-04-03T07:16:54Z</dcterms:modified>
</cp:coreProperties>
</file>