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08788" cy="99409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96" y="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692" y="0"/>
            <a:ext cx="2950475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2258"/>
            <a:ext cx="5447030" cy="447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25"/>
            <a:ext cx="2950475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692" y="9442925"/>
            <a:ext cx="2950475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06C2DB-0A9D-4795-A179-5C5BC2AB777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7299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6C2DB-0A9D-4795-A179-5C5BC2AB777B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470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6C2DB-0A9D-4795-A179-5C5BC2AB777B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872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6C2DB-0A9D-4795-A179-5C5BC2AB777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341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6C2DB-0A9D-4795-A179-5C5BC2AB777B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330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6C2DB-0A9D-4795-A179-5C5BC2AB777B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8024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6C2DB-0A9D-4795-A179-5C5BC2AB777B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740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669925"/>
            <a:ext cx="7481888" cy="1027113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" y="1735138"/>
            <a:ext cx="7481888" cy="325437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ct val="0"/>
              </a:spcBef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57188" y="2179638"/>
            <a:ext cx="9163050" cy="4318000"/>
          </a:xfrm>
          <a:prstGeom prst="rect">
            <a:avLst/>
          </a:prstGeom>
          <a:solidFill>
            <a:srgbClr val="9800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pic>
        <p:nvPicPr>
          <p:cNvPr id="5131" name="Picture 11" descr="FT_Logo_brev1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7905750" y="358775"/>
            <a:ext cx="1620838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FT_Logo_Streg_10m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63538"/>
            <a:ext cx="360363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61950" y="466725"/>
            <a:ext cx="5272088" cy="204788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084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950" y="1166813"/>
            <a:ext cx="2284413" cy="535781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950" y="1166813"/>
            <a:ext cx="6705600" cy="535781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320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770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96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743075"/>
            <a:ext cx="449421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8563" y="1743075"/>
            <a:ext cx="4495800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528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650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62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85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794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02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950" y="1166813"/>
            <a:ext cx="9142413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0" y="1743075"/>
            <a:ext cx="9142413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8" y="466725"/>
            <a:ext cx="5272087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endParaRPr lang="da-DK"/>
          </a:p>
        </p:txBody>
      </p:sp>
      <p:pic>
        <p:nvPicPr>
          <p:cNvPr id="1031" name="Picture 7" descr="FT_Logo_Streg_10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63538"/>
            <a:ext cx="360363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T_Logo_brev1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28"/>
          <a:stretch>
            <a:fillRect/>
          </a:stretch>
        </p:blipFill>
        <p:spPr bwMode="auto">
          <a:xfrm>
            <a:off x="7905750" y="358775"/>
            <a:ext cx="1620838" cy="9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85825" indent="-352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439863" indent="-3619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973263" indent="-35083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508250" indent="-35401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965450" indent="-35401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3422650" indent="-35401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879850" indent="-35401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4337050" indent="-35401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Idekonkurrence som parallelopdrag</a:t>
            </a:r>
            <a:endParaRPr lang="da-DK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Proces og indhold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Idekonkurrence som parallelopdrag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VISION: at </a:t>
            </a:r>
            <a:r>
              <a:rPr lang="da-DK" dirty="0" smtClean="0"/>
              <a:t>forblive et af verdens mest åbne parlamenter.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FORMÅL: at etablere et oplyst beslutningsgrundlag.</a:t>
            </a:r>
          </a:p>
          <a:p>
            <a:endParaRPr lang="da-DK" dirty="0"/>
          </a:p>
          <a:p>
            <a:r>
              <a:rPr lang="da-DK" dirty="0" smtClean="0"/>
              <a:t>PROCES/VÆRKTØJ: et parallelopdrag – at blive klogere undervejs.</a:t>
            </a:r>
          </a:p>
          <a:p>
            <a:endParaRPr lang="da-DK" dirty="0"/>
          </a:p>
          <a:p>
            <a:r>
              <a:rPr lang="da-DK" dirty="0" smtClean="0"/>
              <a:t>RESULTAT: et idekatalog med bredtfavnende løsninger.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711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Idekonkurrence som parallelopdrag - proces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PRÆKVALIFIKATION: </a:t>
            </a:r>
            <a:r>
              <a:rPr lang="da-DK" dirty="0" smtClean="0"/>
              <a:t>udvælgelse af tre </a:t>
            </a:r>
            <a:r>
              <a:rPr lang="da-DK" dirty="0" smtClean="0"/>
              <a:t>teams med relevante kompetencer.</a:t>
            </a:r>
          </a:p>
          <a:p>
            <a:endParaRPr lang="da-DK" dirty="0"/>
          </a:p>
          <a:p>
            <a:r>
              <a:rPr lang="da-DK" dirty="0" smtClean="0"/>
              <a:t>INTRODUKTIONSMØDE: viden og inspiration fra udbyder (Folketinget).</a:t>
            </a:r>
          </a:p>
          <a:p>
            <a:endParaRPr lang="da-DK" dirty="0"/>
          </a:p>
          <a:p>
            <a:r>
              <a:rPr lang="da-DK" dirty="0" smtClean="0"/>
              <a:t>WORKSHOP I: de tre teams præsenterer hver et tema/emne til fælles dialog.</a:t>
            </a:r>
          </a:p>
          <a:p>
            <a:endParaRPr lang="da-DK" dirty="0"/>
          </a:p>
          <a:p>
            <a:r>
              <a:rPr lang="da-DK" dirty="0" smtClean="0"/>
              <a:t>WORKSHOP II: første bud på nye løsninger til fælles drøftelse.</a:t>
            </a:r>
          </a:p>
          <a:p>
            <a:endParaRPr lang="da-DK" dirty="0"/>
          </a:p>
          <a:p>
            <a:r>
              <a:rPr lang="da-DK" dirty="0" smtClean="0"/>
              <a:t>PRÆSENTATION OG ”BEDØMMELSE”: de tre teams afleverer deres forslag  og Folketingets bedømmelseskomite vurderer de indkomne ideer.</a:t>
            </a:r>
          </a:p>
          <a:p>
            <a:endParaRPr lang="da-DK" dirty="0"/>
          </a:p>
          <a:p>
            <a:r>
              <a:rPr lang="da-DK" dirty="0" smtClean="0"/>
              <a:t>IDEKATALOG: projektsekretariatet samler og udgiver.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040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Idekonkurrence som parallelopdrag - organisering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PRÆSIDIET: Folketingets formand og 4 næstformænd.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STYREGRUPPE: repræsentanter fra Folketingets ledelse.</a:t>
            </a:r>
          </a:p>
          <a:p>
            <a:endParaRPr lang="da-DK" dirty="0"/>
          </a:p>
          <a:p>
            <a:r>
              <a:rPr lang="da-DK" dirty="0" smtClean="0"/>
              <a:t>PROJEKTSEKRETARIAT: Projekt Rigsarkivet og en konkurrencesekretær.</a:t>
            </a:r>
          </a:p>
          <a:p>
            <a:endParaRPr lang="da-DK" dirty="0"/>
          </a:p>
          <a:p>
            <a:r>
              <a:rPr lang="da-DK" dirty="0" smtClean="0"/>
              <a:t>BEDØMMELSESKOMITE: repræsentanter for Folketinget og </a:t>
            </a:r>
            <a:r>
              <a:rPr lang="da-DK" dirty="0" smtClean="0"/>
              <a:t>fagdommere.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FAGEKSPERTER: en række fageksperter inviteres til at bidrage på tværs af teams.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709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Idekonkurrence som parallelopdrag - 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Hvor og hvordan sker mødet mellem borgere og folketingsmedlemmer - kan Folketinget danne ramme om mødet?</a:t>
            </a:r>
            <a:endParaRPr lang="da-DK" dirty="0" smtClean="0"/>
          </a:p>
          <a:p>
            <a:r>
              <a:rPr lang="da-DK" dirty="0" smtClean="0"/>
              <a:t>Hvordan </a:t>
            </a:r>
            <a:r>
              <a:rPr lang="da-DK" dirty="0" smtClean="0"/>
              <a:t>byder man de yngre generationer indenfor – er der forskel?</a:t>
            </a:r>
          </a:p>
          <a:p>
            <a:r>
              <a:rPr lang="da-DK" dirty="0" smtClean="0"/>
              <a:t>Den urbane dagligstue – skal man kunne ”hænge ud” i Folketinget?</a:t>
            </a:r>
          </a:p>
          <a:p>
            <a:r>
              <a:rPr lang="da-DK" dirty="0" smtClean="0"/>
              <a:t>Hvordan møder Folketinget byen og livet omkring?</a:t>
            </a:r>
          </a:p>
          <a:p>
            <a:r>
              <a:rPr lang="da-DK" dirty="0" smtClean="0"/>
              <a:t>Hvordan kan bygningerne understøtte det parlamentariske arbejde?</a:t>
            </a:r>
          </a:p>
          <a:p>
            <a:r>
              <a:rPr lang="da-DK" dirty="0"/>
              <a:t>Hvordan kan bygningerne understøtte udvikling af nye former for parlamentarisk arbejde og samarbejde?</a:t>
            </a:r>
          </a:p>
          <a:p>
            <a:r>
              <a:rPr lang="da-DK" dirty="0" smtClean="0"/>
              <a:t>Hvordan kan bygningerne spille sammen med nye digitale muligheder?</a:t>
            </a:r>
          </a:p>
          <a:p>
            <a:r>
              <a:rPr lang="da-DK" dirty="0"/>
              <a:t>Hvordan </a:t>
            </a:r>
            <a:r>
              <a:rPr lang="da-DK" dirty="0" smtClean="0"/>
              <a:t>gør man </a:t>
            </a:r>
            <a:r>
              <a:rPr lang="da-DK" dirty="0"/>
              <a:t>et gammelt slot åbent og </a:t>
            </a:r>
            <a:r>
              <a:rPr lang="da-DK" dirty="0" smtClean="0"/>
              <a:t>transparent, så man både byder velkommen og samtidig håndterer </a:t>
            </a:r>
            <a:r>
              <a:rPr lang="da-DK" dirty="0" smtClean="0"/>
              <a:t>sikkerheden?</a:t>
            </a:r>
            <a:endParaRPr lang="da-DK" dirty="0" smtClean="0"/>
          </a:p>
          <a:p>
            <a:r>
              <a:rPr lang="da-DK" dirty="0" smtClean="0"/>
              <a:t>Hvordan </a:t>
            </a:r>
            <a:r>
              <a:rPr lang="da-DK" dirty="0" smtClean="0"/>
              <a:t>bevares autoriteten?- hvor vigtig er den?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3668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Idekonkurrence som parallelopdrag - herefter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IDEKATALOG: danner grundlag for det videre arbejde.</a:t>
            </a:r>
          </a:p>
          <a:p>
            <a:endParaRPr lang="da-DK" dirty="0" smtClean="0"/>
          </a:p>
          <a:p>
            <a:r>
              <a:rPr lang="da-DK" dirty="0" smtClean="0"/>
              <a:t>ANALYSE: bearbejdning, kategorisering og beregninger.</a:t>
            </a:r>
          </a:p>
          <a:p>
            <a:endParaRPr lang="da-DK" dirty="0"/>
          </a:p>
          <a:p>
            <a:r>
              <a:rPr lang="da-DK" dirty="0" smtClean="0"/>
              <a:t>BESLUTNING: </a:t>
            </a:r>
            <a:r>
              <a:rPr lang="da-DK" dirty="0" smtClean="0"/>
              <a:t>intern beslutning i Folketinget om det videre forløb.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NYT UDBUD: - </a:t>
            </a:r>
            <a:r>
              <a:rPr lang="da-DK" dirty="0" smtClean="0"/>
              <a:t>hvis </a:t>
            </a:r>
            <a:r>
              <a:rPr lang="da-DK" dirty="0" smtClean="0"/>
              <a:t>relevant for </a:t>
            </a:r>
            <a:r>
              <a:rPr lang="da-DK" dirty="0" smtClean="0"/>
              <a:t>løsningen - </a:t>
            </a:r>
            <a:r>
              <a:rPr lang="da-DK" dirty="0" smtClean="0"/>
              <a:t>som en projektkonkurrence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Yderligere info: ft.dk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01523289"/>
      </p:ext>
    </p:extLst>
  </p:cSld>
  <p:clrMapOvr>
    <a:masterClrMapping/>
  </p:clrMapOvr>
</p:sld>
</file>

<file path=ppt/theme/theme1.xml><?xml version="1.0" encoding="utf-8"?>
<a:theme xmlns:a="http://schemas.openxmlformats.org/drawingml/2006/main" name="_Folketinge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67100"/>
      </a:lt2>
      <a:accent1>
        <a:srgbClr val="98002F"/>
      </a:accent1>
      <a:accent2>
        <a:srgbClr val="7B8593"/>
      </a:accent2>
      <a:accent3>
        <a:srgbClr val="FFFFFF"/>
      </a:accent3>
      <a:accent4>
        <a:srgbClr val="000000"/>
      </a:accent4>
      <a:accent5>
        <a:srgbClr val="CAAAAD"/>
      </a:accent5>
      <a:accent6>
        <a:srgbClr val="6F7885"/>
      </a:accent6>
      <a:hlink>
        <a:srgbClr val="007095"/>
      </a:hlink>
      <a:folHlink>
        <a:srgbClr val="B4A81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67100"/>
        </a:lt2>
        <a:accent1>
          <a:srgbClr val="98002F"/>
        </a:accent1>
        <a:accent2>
          <a:srgbClr val="7B8593"/>
        </a:accent2>
        <a:accent3>
          <a:srgbClr val="FFFFFF"/>
        </a:accent3>
        <a:accent4>
          <a:srgbClr val="000000"/>
        </a:accent4>
        <a:accent5>
          <a:srgbClr val="CAAAAD"/>
        </a:accent5>
        <a:accent6>
          <a:srgbClr val="6F7885"/>
        </a:accent6>
        <a:hlink>
          <a:srgbClr val="007095"/>
        </a:hlink>
        <a:folHlink>
          <a:srgbClr val="B4A8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_Folketinget.potx" id="{E1C1FB66-3218-480E-9C8E-E5E44856174E}" vid="{78DAA6F2-154A-4689-B9B4-F4D5740AB0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_Folketinget</Template>
  <TotalTime>247</TotalTime>
  <Words>346</Words>
  <Application>Microsoft Office PowerPoint</Application>
  <PresentationFormat>A4 (210 x 297 mm)</PresentationFormat>
  <Paragraphs>66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8" baseType="lpstr">
      <vt:lpstr>Arial</vt:lpstr>
      <vt:lpstr>_Folketinget</vt:lpstr>
      <vt:lpstr>Idekonkurrence som parallelopdrag</vt:lpstr>
      <vt:lpstr>Idekonkurrence som parallelopdrag</vt:lpstr>
      <vt:lpstr>Idekonkurrence som parallelopdrag - proces</vt:lpstr>
      <vt:lpstr>Idekonkurrence som parallelopdrag - organisering</vt:lpstr>
      <vt:lpstr>Idekonkurrence som parallelopdrag - indhold</vt:lpstr>
      <vt:lpstr>Idekonkurrence som parallelopdrag - herefter</vt:lpstr>
    </vt:vector>
  </TitlesOfParts>
  <Company>Folketinget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Ane Elmose</dc:creator>
  <cp:lastModifiedBy>Ane Elmose</cp:lastModifiedBy>
  <cp:revision>16</cp:revision>
  <cp:lastPrinted>2018-04-03T13:53:08Z</cp:lastPrinted>
  <dcterms:created xsi:type="dcterms:W3CDTF">2018-03-26T08:05:34Z</dcterms:created>
  <dcterms:modified xsi:type="dcterms:W3CDTF">2018-04-03T15:27:52Z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-490605682</vt:i4>
  </property>
  <property fmtid="{D5CDD505-2E9C-101B-9397-08002B2CF9AE}" pid="3" name="_NewReviewCycle">
    <vt:lpwstr/>
  </property>
  <property fmtid="{D5CDD505-2E9C-101B-9397-08002B2CF9AE}" pid="4" name="_EmailSubject">
    <vt:lpwstr>præsentationer til i dag</vt:lpwstr>
  </property>
  <property fmtid="{D5CDD505-2E9C-101B-9397-08002B2CF9AE}" pid="5" name="_AuthorEmail">
    <vt:lpwstr>Ane.Elmose@ft.dk</vt:lpwstr>
  </property>
  <property fmtid="{D5CDD505-2E9C-101B-9397-08002B2CF9AE}" pid="6" name="_AuthorEmailDisplayName">
    <vt:lpwstr>Ane Elmose</vt:lpwstr>
  </property>
  <property fmtid="{D5CDD505-2E9C-101B-9397-08002B2CF9AE}" pid="7" name="_PreviousAdHocReviewCycleID">
    <vt:i4>896590528</vt:i4>
  </property>
</Properties>
</file>