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906000" cy="6858000" type="A4"/>
  <p:notesSz cx="6667500" cy="99187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44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7700" y="744538"/>
            <a:ext cx="537210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1700"/>
            <a:ext cx="533400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1813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06C2DB-0A9D-4795-A179-5C5BC2AB777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299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latin typeface="Times New Roman" panose="02020603050405020304" pitchFamily="18" charset="0"/>
            </a:endParaRPr>
          </a:p>
        </p:txBody>
      </p:sp>
      <p:sp>
        <p:nvSpPr>
          <p:cNvPr id="1126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DA5C0E-F7AE-458A-B34C-22E58E44A19C}" type="slidenum">
              <a:rPr lang="en-US" altLang="da-DK" sz="1200"/>
              <a:pPr/>
              <a:t>3</a:t>
            </a:fld>
            <a:endParaRPr lang="en-US" altLang="da-DK" sz="1200"/>
          </a:p>
        </p:txBody>
      </p:sp>
    </p:spTree>
    <p:extLst>
      <p:ext uri="{BB962C8B-B14F-4D97-AF65-F5344CB8AC3E}">
        <p14:creationId xmlns:p14="http://schemas.microsoft.com/office/powerpoint/2010/main" val="403618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latin typeface="Times New Roman" panose="02020603050405020304" pitchFamily="18" charset="0"/>
            </a:endParaRPr>
          </a:p>
        </p:txBody>
      </p:sp>
      <p:sp>
        <p:nvSpPr>
          <p:cNvPr id="1331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30D414-A613-4210-9AF1-53FB73C5C30F}" type="slidenum">
              <a:rPr lang="en-US" altLang="da-DK" sz="1200"/>
              <a:pPr/>
              <a:t>4</a:t>
            </a:fld>
            <a:endParaRPr lang="en-US" altLang="da-DK" sz="1200"/>
          </a:p>
        </p:txBody>
      </p:sp>
    </p:spTree>
    <p:extLst>
      <p:ext uri="{BB962C8B-B14F-4D97-AF65-F5344CB8AC3E}">
        <p14:creationId xmlns:p14="http://schemas.microsoft.com/office/powerpoint/2010/main" val="231731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latin typeface="Times New Roman" panose="02020603050405020304" pitchFamily="18" charset="0"/>
            </a:endParaRPr>
          </a:p>
        </p:txBody>
      </p:sp>
      <p:sp>
        <p:nvSpPr>
          <p:cNvPr id="17412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793B50-6A45-4196-9B0C-97CD1BB7037C}" type="slidenum">
              <a:rPr lang="en-US" altLang="da-DK" sz="1200"/>
              <a:pPr/>
              <a:t>5</a:t>
            </a:fld>
            <a:endParaRPr lang="en-US" altLang="da-DK" sz="1200"/>
          </a:p>
        </p:txBody>
      </p:sp>
    </p:spTree>
    <p:extLst>
      <p:ext uri="{BB962C8B-B14F-4D97-AF65-F5344CB8AC3E}">
        <p14:creationId xmlns:p14="http://schemas.microsoft.com/office/powerpoint/2010/main" val="145263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latin typeface="Times New Roman" panose="02020603050405020304" pitchFamily="18" charset="0"/>
            </a:endParaRPr>
          </a:p>
        </p:txBody>
      </p:sp>
      <p:sp>
        <p:nvSpPr>
          <p:cNvPr id="1946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DCD1B7-6834-45FB-BF22-3AD355BB8985}" type="slidenum">
              <a:rPr lang="en-US" altLang="da-DK" sz="1200"/>
              <a:pPr/>
              <a:t>6</a:t>
            </a:fld>
            <a:endParaRPr lang="en-US" altLang="da-DK" sz="1200"/>
          </a:p>
        </p:txBody>
      </p:sp>
    </p:spTree>
    <p:extLst>
      <p:ext uri="{BB962C8B-B14F-4D97-AF65-F5344CB8AC3E}">
        <p14:creationId xmlns:p14="http://schemas.microsoft.com/office/powerpoint/2010/main" val="257273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latin typeface="Times New Roman" panose="02020603050405020304" pitchFamily="18" charset="0"/>
            </a:endParaRPr>
          </a:p>
        </p:txBody>
      </p:sp>
      <p:sp>
        <p:nvSpPr>
          <p:cNvPr id="23556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1117CD-C1F9-4FA2-998D-25D5A0ED918F}" type="slidenum">
              <a:rPr lang="en-US" altLang="da-DK" sz="1200"/>
              <a:pPr/>
              <a:t>7</a:t>
            </a:fld>
            <a:endParaRPr lang="en-US" altLang="da-DK" sz="1200"/>
          </a:p>
        </p:txBody>
      </p:sp>
    </p:spTree>
    <p:extLst>
      <p:ext uri="{BB962C8B-B14F-4D97-AF65-F5344CB8AC3E}">
        <p14:creationId xmlns:p14="http://schemas.microsoft.com/office/powerpoint/2010/main" val="118717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669925"/>
            <a:ext cx="7481888" cy="1027113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5600" y="1735138"/>
            <a:ext cx="7481888" cy="325437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ct val="0"/>
              </a:spcBef>
              <a:buFontTx/>
              <a:buNone/>
              <a:defRPr sz="2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57188" y="2179638"/>
            <a:ext cx="9163050" cy="4318000"/>
          </a:xfrm>
          <a:prstGeom prst="rect">
            <a:avLst/>
          </a:prstGeom>
          <a:solidFill>
            <a:srgbClr val="9800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5131" name="Picture 11" descr="FT_Logo_brev1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7905750" y="358775"/>
            <a:ext cx="1620838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T_Logo_Streg_10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63538"/>
            <a:ext cx="360363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61950" y="466725"/>
            <a:ext cx="5272088" cy="204788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84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9950" y="1166813"/>
            <a:ext cx="2284413" cy="535781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950" y="1166813"/>
            <a:ext cx="6705600" cy="535781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320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770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968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743075"/>
            <a:ext cx="4494213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8563" y="1743075"/>
            <a:ext cx="44958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528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650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62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85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794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602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1166813"/>
            <a:ext cx="9142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743075"/>
            <a:ext cx="9142413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8" y="466725"/>
            <a:ext cx="52720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endParaRPr lang="da-DK"/>
          </a:p>
        </p:txBody>
      </p:sp>
      <p:pic>
        <p:nvPicPr>
          <p:cNvPr id="1031" name="Picture 7" descr="FT_Logo_Streg_10m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63538"/>
            <a:ext cx="360363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T_Logo_brev1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28"/>
          <a:stretch>
            <a:fillRect/>
          </a:stretch>
        </p:blipFill>
        <p:spPr bwMode="auto">
          <a:xfrm>
            <a:off x="7905750" y="358775"/>
            <a:ext cx="1620838" cy="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85825" indent="-3524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439863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973263" indent="-35083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508250" indent="-3540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965450" indent="-3540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422650" indent="-3540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879850" indent="-3540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337050" indent="-3540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Bygningerne på Slotsholmen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9" y="19404"/>
            <a:ext cx="9617065" cy="67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2" y="0"/>
            <a:ext cx="9590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5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6"/>
          <p:cNvSpPr>
            <a:spLocks noGrp="1"/>
          </p:cNvSpPr>
          <p:nvPr>
            <p:ph type="title"/>
          </p:nvPr>
        </p:nvSpPr>
        <p:spPr>
          <a:xfrm>
            <a:off x="952500" y="0"/>
            <a:ext cx="8115300" cy="1417638"/>
          </a:xfrm>
        </p:spPr>
        <p:txBody>
          <a:bodyPr/>
          <a:lstStyle/>
          <a:p>
            <a:pPr algn="l" eaLnBrk="1" hangingPunct="1"/>
            <a:r>
              <a:rPr lang="da-DK" altLang="da-DK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Kunstkammerbygningen</a:t>
            </a:r>
            <a:r>
              <a:rPr lang="da-DK" altLang="da-DK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da-DK" altLang="da-DK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da-DK" altLang="da-DK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Billede 5" descr="imag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21761" b="31250"/>
          <a:stretch>
            <a:fillRect/>
          </a:stretch>
        </p:blipFill>
        <p:spPr bwMode="auto">
          <a:xfrm>
            <a:off x="5024438" y="3429001"/>
            <a:ext cx="40005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Billede 11" descr="image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4" t="6250" b="66667"/>
          <a:stretch>
            <a:fillRect/>
          </a:stretch>
        </p:blipFill>
        <p:spPr bwMode="auto">
          <a:xfrm>
            <a:off x="881064" y="4000500"/>
            <a:ext cx="378618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ktangel 18"/>
          <p:cNvSpPr>
            <a:spLocks noChangeArrowheads="1"/>
          </p:cNvSpPr>
          <p:nvPr/>
        </p:nvSpPr>
        <p:spPr bwMode="auto">
          <a:xfrm>
            <a:off x="4953000" y="1571626"/>
            <a:ext cx="4572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Rigsarkivbygningen havde pudsede facader,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få vinduer, og røde gitterlåger.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Arsenal til Tøjhusets kanoner i stueetagen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Bibliotekssal  på 1. sal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Kunstkammer på 2. sal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 i="1">
                <a:latin typeface="Arial" panose="020B0604020202020204" pitchFamily="34" charset="0"/>
                <a:cs typeface="Arial" panose="020B0604020202020204" pitchFamily="34" charset="0"/>
              </a:rPr>
              <a:t>Maleri Rach &amp; Eegberg 1749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Times New Roman" panose="02020603050405020304" pitchFamily="18" charset="0"/>
            </a:endParaRPr>
          </a:p>
        </p:txBody>
      </p:sp>
      <p:cxnSp>
        <p:nvCxnSpPr>
          <p:cNvPr id="10246" name="Lige forbindelse 6"/>
          <p:cNvCxnSpPr>
            <a:cxnSpLocks noChangeShapeType="1"/>
          </p:cNvCxnSpPr>
          <p:nvPr/>
        </p:nvCxnSpPr>
        <p:spPr bwMode="auto">
          <a:xfrm>
            <a:off x="7881939" y="428625"/>
            <a:ext cx="1214437" cy="1588"/>
          </a:xfrm>
          <a:prstGeom prst="line">
            <a:avLst/>
          </a:prstGeom>
          <a:noFill/>
          <a:ln w="28575" algn="ctr">
            <a:solidFill>
              <a:srgbClr val="9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7" name="Rektangel 8"/>
          <p:cNvSpPr>
            <a:spLocks noChangeArrowheads="1"/>
          </p:cNvSpPr>
          <p:nvPr/>
        </p:nvSpPr>
        <p:spPr bwMode="auto">
          <a:xfrm>
            <a:off x="952501" y="1571625"/>
            <a:ext cx="3286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Kgl. Bibliotek – Rigsarkivet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Opført 1665 - 1673 af Frederik den 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Bygmester Albert Matthiesen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Interiør Thomas Walgensten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 i="1">
                <a:latin typeface="Arial" panose="020B0604020202020204" pitchFamily="34" charset="0"/>
                <a:cs typeface="Arial" panose="020B0604020202020204" pitchFamily="34" charset="0"/>
              </a:rPr>
              <a:t>Hoffmanns dekorerede kort fra 1702</a:t>
            </a:r>
          </a:p>
        </p:txBody>
      </p:sp>
      <p:sp>
        <p:nvSpPr>
          <p:cNvPr id="10248" name="Pladsholder til diasnumm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40AB4D-1001-4C73-A983-CEA749329B7B}" type="slidenum">
              <a:rPr lang="en-US" altLang="da-DK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da-DK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lede 5" descr="imag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9102" r="10742" b="53125"/>
          <a:stretch>
            <a:fillRect/>
          </a:stretch>
        </p:blipFill>
        <p:spPr bwMode="auto">
          <a:xfrm rot="-120000">
            <a:off x="3346450" y="3838576"/>
            <a:ext cx="30353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kstboks 6"/>
          <p:cNvSpPr txBox="1">
            <a:spLocks noChangeArrowheads="1"/>
          </p:cNvSpPr>
          <p:nvPr/>
        </p:nvSpPr>
        <p:spPr bwMode="auto">
          <a:xfrm>
            <a:off x="3381376" y="1643064"/>
            <a:ext cx="3000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>
                <a:latin typeface="Arial" panose="020B0604020202020204" pitchFamily="34" charset="0"/>
                <a:cs typeface="Arial" panose="020B0604020202020204" pitchFamily="34" charset="0"/>
              </a:rPr>
              <a:t>Farvelagt  foto ca. 1915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Efter total ombygning ved arkitekt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Ludwig Andersen.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Alt indre blev fjernet, og der blev indskudt beton- og tremmeetager.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Facaden blev gennembrudt med dobbelt antal vinduer og pudsen banket af. Tagvinduer blev isat.</a:t>
            </a:r>
          </a:p>
        </p:txBody>
      </p:sp>
      <p:pic>
        <p:nvPicPr>
          <p:cNvPr id="12292" name="Billede 7" descr="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18750" r="7115" b="777"/>
          <a:stretch>
            <a:fillRect/>
          </a:stretch>
        </p:blipFill>
        <p:spPr bwMode="auto">
          <a:xfrm>
            <a:off x="881063" y="3429001"/>
            <a:ext cx="22145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kstboks 8"/>
          <p:cNvSpPr txBox="1">
            <a:spLocks noChangeArrowheads="1"/>
          </p:cNvSpPr>
          <p:nvPr/>
        </p:nvSpPr>
        <p:spPr bwMode="auto">
          <a:xfrm>
            <a:off x="881064" y="1643063"/>
            <a:ext cx="2643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>
                <a:latin typeface="Arial" panose="020B0604020202020204" pitchFamily="34" charset="0"/>
                <a:cs typeface="Arial" panose="020B0604020202020204" pitchFamily="34" charset="0"/>
              </a:rPr>
              <a:t>Foto ca. 1900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Tagvinduer fjernet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294" name="Lige forbindelse 6"/>
          <p:cNvCxnSpPr>
            <a:cxnSpLocks noChangeShapeType="1"/>
          </p:cNvCxnSpPr>
          <p:nvPr/>
        </p:nvCxnSpPr>
        <p:spPr bwMode="auto">
          <a:xfrm>
            <a:off x="7881939" y="428625"/>
            <a:ext cx="1214437" cy="1588"/>
          </a:xfrm>
          <a:prstGeom prst="line">
            <a:avLst/>
          </a:prstGeom>
          <a:noFill/>
          <a:ln w="28575" algn="ctr">
            <a:solidFill>
              <a:srgbClr val="9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Tekstboks 6"/>
          <p:cNvSpPr txBox="1">
            <a:spLocks noChangeArrowheads="1"/>
          </p:cNvSpPr>
          <p:nvPr/>
        </p:nvSpPr>
        <p:spPr bwMode="auto">
          <a:xfrm>
            <a:off x="6667500" y="1643063"/>
            <a:ext cx="2643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 b="1">
                <a:latin typeface="Arial" panose="020B0604020202020204" pitchFamily="34" charset="0"/>
                <a:cs typeface="Arial" panose="020B0604020202020204" pitchFamily="34" charset="0"/>
              </a:rPr>
              <a:t>Foto 2008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Tagbelægning skiftet til kobber.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Tagvinduer fjernet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Verdana" panose="020B0604030504040204" pitchFamily="34" charset="0"/>
            </a:endParaRPr>
          </a:p>
        </p:txBody>
      </p:sp>
      <p:sp>
        <p:nvSpPr>
          <p:cNvPr id="12296" name="Rektangel 8"/>
          <p:cNvSpPr>
            <a:spLocks noChangeArrowheads="1"/>
          </p:cNvSpPr>
          <p:nvPr/>
        </p:nvSpPr>
        <p:spPr bwMode="auto">
          <a:xfrm>
            <a:off x="881063" y="357189"/>
            <a:ext cx="657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Kunstkammerbygningen</a:t>
            </a:r>
            <a:r>
              <a:rPr lang="da-DK" altLang="da-DK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da-DK" altLang="da-DK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a-DK" altLang="da-DK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ombygget igen og igen og igen………..</a:t>
            </a:r>
          </a:p>
        </p:txBody>
      </p:sp>
      <p:pic>
        <p:nvPicPr>
          <p:cNvPr id="12297" name="Billede 9" descr="vollsmose 3 09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21875"/>
          <a:stretch>
            <a:fillRect/>
          </a:stretch>
        </p:blipFill>
        <p:spPr bwMode="auto">
          <a:xfrm>
            <a:off x="6596063" y="4286250"/>
            <a:ext cx="2786062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Pladsholder til diasnummer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05D81A-BA62-495E-9CDA-66FA14354B4A}" type="slidenum">
              <a:rPr lang="en-US" altLang="da-DK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da-DK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 txBox="1">
            <a:spLocks/>
          </p:cNvSpPr>
          <p:nvPr/>
        </p:nvSpPr>
        <p:spPr>
          <a:xfrm>
            <a:off x="952500" y="285750"/>
            <a:ext cx="8115300" cy="1131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z="2000" b="1" kern="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Gehejmearkivet</a:t>
            </a:r>
            <a:r>
              <a:rPr lang="da-DK" sz="20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da-DK" sz="2000" kern="0" dirty="0">
                <a:latin typeface="Arial" pitchFamily="34" charset="0"/>
                <a:ea typeface="Verdana" pitchFamily="34" charset="0"/>
                <a:cs typeface="Arial" pitchFamily="34" charset="0"/>
              </a:rPr>
              <a:t>           </a:t>
            </a:r>
            <a:r>
              <a:rPr lang="da-DK" sz="2000" b="1" kern="0" dirty="0">
                <a:latin typeface="Arial" pitchFamily="34" charset="0"/>
                <a:ea typeface="Verdana" pitchFamily="34" charset="0"/>
                <a:cs typeface="Arial" pitchFamily="34" charset="0"/>
              </a:rPr>
              <a:t>Den Zuberske Fløj</a:t>
            </a:r>
          </a:p>
        </p:txBody>
      </p:sp>
      <p:cxnSp>
        <p:nvCxnSpPr>
          <p:cNvPr id="16387" name="Lige forbindelse 6"/>
          <p:cNvCxnSpPr>
            <a:cxnSpLocks noChangeShapeType="1"/>
          </p:cNvCxnSpPr>
          <p:nvPr/>
        </p:nvCxnSpPr>
        <p:spPr bwMode="auto">
          <a:xfrm>
            <a:off x="7881939" y="428625"/>
            <a:ext cx="1214437" cy="1588"/>
          </a:xfrm>
          <a:prstGeom prst="line">
            <a:avLst/>
          </a:prstGeom>
          <a:noFill/>
          <a:ln w="28575" algn="ctr">
            <a:solidFill>
              <a:srgbClr val="9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8" name="Rektangel 6"/>
          <p:cNvSpPr>
            <a:spLocks noChangeArrowheads="1"/>
          </p:cNvSpPr>
          <p:nvPr/>
        </p:nvSpPr>
        <p:spPr bwMode="auto">
          <a:xfrm>
            <a:off x="952501" y="1143000"/>
            <a:ext cx="328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 dirty="0">
                <a:latin typeface="Arial" panose="020B0604020202020204" pitchFamily="34" charset="0"/>
                <a:cs typeface="Arial" panose="020B0604020202020204" pitchFamily="34" charset="0"/>
              </a:rPr>
              <a:t>Opført 1715-1721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 dirty="0">
                <a:latin typeface="Arial" panose="020B0604020202020204" pitchFamily="34" charset="0"/>
                <a:cs typeface="Arial" panose="020B0604020202020204" pitchFamily="34" charset="0"/>
              </a:rPr>
              <a:t>Opført til </a:t>
            </a:r>
            <a:r>
              <a:rPr lang="da-DK" alt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arkiv</a:t>
            </a: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 dirty="0">
                <a:latin typeface="Arial" panose="020B0604020202020204" pitchFamily="34" charset="0"/>
                <a:cs typeface="Arial" panose="020B0604020202020204" pitchFamily="34" charset="0"/>
              </a:rPr>
              <a:t>Sammenbygget med Proviantgården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Anvendes i dag til kontorer og depoter.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Rektangel 7"/>
          <p:cNvSpPr>
            <a:spLocks noChangeArrowheads="1"/>
          </p:cNvSpPr>
          <p:nvPr/>
        </p:nvSpPr>
        <p:spPr bwMode="auto">
          <a:xfrm>
            <a:off x="5381625" y="1143000"/>
            <a:ext cx="37861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Opført 1781 -1785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Arkitekt C.J. Zuber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Opført til repræsentation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Festsalen bliver benævnt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Harsdorffsalen.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Denne sal er den eneste rest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af fordums interiørpragt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1200">
                <a:latin typeface="Arial" panose="020B0604020202020204" pitchFamily="34" charset="0"/>
                <a:cs typeface="Arial" panose="020B0604020202020204" pitchFamily="34" charset="0"/>
              </a:rPr>
              <a:t>Anvendes i dag til foredragssal, kontorer og depoter.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90" name="Billede 10" descr="vollsmose 3 0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785814"/>
            <a:ext cx="12509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Billede 11" descr="vollsmose 3 0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571876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Billede 14" descr="vollsmose 3 08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3571876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Lige pilforbindelse 13"/>
          <p:cNvCxnSpPr/>
          <p:nvPr/>
        </p:nvCxnSpPr>
        <p:spPr>
          <a:xfrm rot="5400000">
            <a:off x="7774782" y="3178970"/>
            <a:ext cx="1428750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/>
          <p:cNvCxnSpPr/>
          <p:nvPr/>
        </p:nvCxnSpPr>
        <p:spPr>
          <a:xfrm rot="16200000" flipH="1">
            <a:off x="631031" y="2893219"/>
            <a:ext cx="121443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Pladsholder til diasnummer 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185F1A-8534-4892-B96D-703E49F5181A}" type="slidenum">
              <a:rPr lang="en-US" altLang="da-DK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da-DK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809625" y="214313"/>
            <a:ext cx="8229600" cy="1143000"/>
          </a:xfrm>
        </p:spPr>
        <p:txBody>
          <a:bodyPr/>
          <a:lstStyle/>
          <a:p>
            <a:r>
              <a:rPr lang="da-DK" altLang="da-DK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da-DK" altLang="da-DK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a-DK" altLang="da-DK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Den Zuberske Fløj</a:t>
            </a:r>
            <a:br>
              <a:rPr lang="da-DK" altLang="da-DK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a-DK" altLang="da-DK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Interiør </a:t>
            </a:r>
            <a:br>
              <a:rPr lang="da-DK" altLang="da-DK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a-DK" altLang="da-DK" b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sz="half" idx="1"/>
          </p:nvPr>
        </p:nvSpPr>
        <p:spPr>
          <a:xfrm>
            <a:off x="881063" y="1571626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da-DK" sz="16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da-DK" sz="1200" i="1" dirty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Første etage - 1 stor sal</a:t>
            </a: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da-DK" sz="1200" i="1" dirty="0"/>
          </a:p>
        </p:txBody>
      </p:sp>
      <p:sp>
        <p:nvSpPr>
          <p:cNvPr id="18436" name="Pladsholder til indhol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da-DK" altLang="da-DK" sz="1600" dirty="0"/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da-DK" altLang="da-DK" sz="1200" i="1" dirty="0">
                <a:latin typeface="Arial" panose="020B0604020202020204" pitchFamily="34" charset="0"/>
                <a:cs typeface="Arial" panose="020B0604020202020204" pitchFamily="34" charset="0"/>
              </a:rPr>
              <a:t>Anden etage - 2 små sale</a:t>
            </a: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da-DK" altLang="da-DK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Pladsholder til dias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700856-D915-406D-B6D5-A15440D51253}" type="slidenum">
              <a:rPr lang="en-US" altLang="da-DK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da-DK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8438" name="Lige forbindelse 6"/>
          <p:cNvCxnSpPr>
            <a:cxnSpLocks noChangeShapeType="1"/>
          </p:cNvCxnSpPr>
          <p:nvPr/>
        </p:nvCxnSpPr>
        <p:spPr bwMode="auto">
          <a:xfrm>
            <a:off x="7881939" y="428625"/>
            <a:ext cx="1214437" cy="1588"/>
          </a:xfrm>
          <a:prstGeom prst="line">
            <a:avLst/>
          </a:prstGeom>
          <a:noFill/>
          <a:ln w="28575" algn="ctr">
            <a:solidFill>
              <a:srgbClr val="9A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39" name="Billede 8" descr="_MG_88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428875"/>
            <a:ext cx="40640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Billede 10" descr="_MG_884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6" y="2428875"/>
            <a:ext cx="4029075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8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dsholder til indhold 8"/>
          <p:cNvSpPr>
            <a:spLocks noGrp="1"/>
          </p:cNvSpPr>
          <p:nvPr>
            <p:ph idx="1"/>
          </p:nvPr>
        </p:nvSpPr>
        <p:spPr>
          <a:xfrm>
            <a:off x="838200" y="1357313"/>
            <a:ext cx="8229600" cy="4768850"/>
          </a:xfrm>
        </p:spPr>
        <p:txBody>
          <a:bodyPr/>
          <a:lstStyle/>
          <a:p>
            <a:r>
              <a:rPr lang="da-DK" altLang="da-DK" sz="1200" dirty="0">
                <a:latin typeface="Arial" panose="020B0604020202020204" pitchFamily="34" charset="0"/>
                <a:cs typeface="Arial" panose="020B0604020202020204" pitchFamily="34" charset="0"/>
              </a:rPr>
              <a:t>Opført 1602</a:t>
            </a:r>
          </a:p>
          <a:p>
            <a:r>
              <a:rPr lang="da-DK" alt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Delvist brændt </a:t>
            </a:r>
            <a:r>
              <a:rPr lang="da-DK" altLang="da-DK" sz="1200" dirty="0">
                <a:latin typeface="Arial" panose="020B0604020202020204" pitchFamily="34" charset="0"/>
                <a:cs typeface="Arial" panose="020B0604020202020204" pitchFamily="34" charset="0"/>
              </a:rPr>
              <a:t>under renoveringen i 1992</a:t>
            </a:r>
          </a:p>
          <a:p>
            <a:r>
              <a:rPr lang="da-DK" altLang="da-DK" sz="1200" dirty="0">
                <a:latin typeface="Arial" panose="020B0604020202020204" pitchFamily="34" charset="0"/>
                <a:cs typeface="Arial" panose="020B0604020202020204" pitchFamily="34" charset="0"/>
              </a:rPr>
              <a:t>Nordlige del af stueetagen er indrettet til læsesal for Rigsarkivet </a:t>
            </a:r>
          </a:p>
          <a:p>
            <a:r>
              <a:rPr lang="da-DK" altLang="da-DK" sz="1200" dirty="0">
                <a:latin typeface="Arial" panose="020B0604020202020204" pitchFamily="34" charset="0"/>
                <a:cs typeface="Arial" panose="020B0604020202020204" pitchFamily="34" charset="0"/>
              </a:rPr>
              <a:t>Øvrige lokaler er indrettet til mødelokaler og kontorer for Folketinget</a:t>
            </a:r>
          </a:p>
        </p:txBody>
      </p:sp>
      <p:sp>
        <p:nvSpPr>
          <p:cNvPr id="22531" name="Titel 1"/>
          <p:cNvSpPr>
            <a:spLocks noGrp="1"/>
          </p:cNvSpPr>
          <p:nvPr>
            <p:ph type="title"/>
          </p:nvPr>
        </p:nvSpPr>
        <p:spPr>
          <a:xfrm>
            <a:off x="361950" y="981635"/>
            <a:ext cx="9142413" cy="375678"/>
          </a:xfrm>
        </p:spPr>
        <p:txBody>
          <a:bodyPr/>
          <a:lstStyle/>
          <a:p>
            <a:r>
              <a:rPr lang="da-DK" altLang="da-DK" sz="2000" dirty="0">
                <a:latin typeface="Arial" panose="020B0604020202020204" pitchFamily="34" charset="0"/>
                <a:cs typeface="Arial" panose="020B0604020202020204" pitchFamily="34" charset="0"/>
              </a:rPr>
              <a:t>Provianthuset</a:t>
            </a:r>
            <a:endParaRPr lang="da-DK" altLang="da-DK" sz="2000" dirty="0"/>
          </a:p>
        </p:txBody>
      </p:sp>
      <p:sp>
        <p:nvSpPr>
          <p:cNvPr id="22532" name="Pladsholder til dias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34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3FA37E-B4B5-432B-AF30-3813CFFDA173}" type="slidenum">
              <a:rPr lang="en-US" altLang="da-DK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da-DK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3" name="Billede 6" descr="vollsmose 3 0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t="18472" b="10605"/>
          <a:stretch>
            <a:fillRect/>
          </a:stretch>
        </p:blipFill>
        <p:spPr bwMode="auto">
          <a:xfrm>
            <a:off x="6238876" y="2571751"/>
            <a:ext cx="28670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Billede 6" descr="_MG_886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9" t="34192" r="6934"/>
          <a:stretch>
            <a:fillRect/>
          </a:stretch>
        </p:blipFill>
        <p:spPr bwMode="auto">
          <a:xfrm>
            <a:off x="881064" y="2571750"/>
            <a:ext cx="47148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2" y="0"/>
            <a:ext cx="9590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52231"/>
      </p:ext>
    </p:extLst>
  </p:cSld>
  <p:clrMapOvr>
    <a:masterClrMapping/>
  </p:clrMapOvr>
</p:sld>
</file>

<file path=ppt/theme/theme1.xml><?xml version="1.0" encoding="utf-8"?>
<a:theme xmlns:a="http://schemas.openxmlformats.org/drawingml/2006/main" name="_Folketinge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C67100"/>
      </a:lt2>
      <a:accent1>
        <a:srgbClr val="98002F"/>
      </a:accent1>
      <a:accent2>
        <a:srgbClr val="7B8593"/>
      </a:accent2>
      <a:accent3>
        <a:srgbClr val="FFFFFF"/>
      </a:accent3>
      <a:accent4>
        <a:srgbClr val="000000"/>
      </a:accent4>
      <a:accent5>
        <a:srgbClr val="CAAAAD"/>
      </a:accent5>
      <a:accent6>
        <a:srgbClr val="6F7885"/>
      </a:accent6>
      <a:hlink>
        <a:srgbClr val="007095"/>
      </a:hlink>
      <a:folHlink>
        <a:srgbClr val="B4A81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C67100"/>
        </a:lt2>
        <a:accent1>
          <a:srgbClr val="98002F"/>
        </a:accent1>
        <a:accent2>
          <a:srgbClr val="7B8593"/>
        </a:accent2>
        <a:accent3>
          <a:srgbClr val="FFFFFF"/>
        </a:accent3>
        <a:accent4>
          <a:srgbClr val="000000"/>
        </a:accent4>
        <a:accent5>
          <a:srgbClr val="CAAAAD"/>
        </a:accent5>
        <a:accent6>
          <a:srgbClr val="6F7885"/>
        </a:accent6>
        <a:hlink>
          <a:srgbClr val="007095"/>
        </a:hlink>
        <a:folHlink>
          <a:srgbClr val="B4A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_Folketinget.potx" id="{E1C1FB66-3218-480E-9C8E-E5E44856174E}" vid="{78DAA6F2-154A-4689-B9B4-F4D5740AB0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_Folketinget</Template>
  <TotalTime>911</TotalTime>
  <Words>226</Words>
  <Application>Microsoft Office PowerPoint</Application>
  <PresentationFormat>A4 (210 x 297 mm)</PresentationFormat>
  <Paragraphs>116</Paragraphs>
  <Slides>8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Verdana</vt:lpstr>
      <vt:lpstr>_Folketinget</vt:lpstr>
      <vt:lpstr>Bygningerne på Slotsholmen</vt:lpstr>
      <vt:lpstr>PowerPoint-præsentation</vt:lpstr>
      <vt:lpstr>Kunstkammerbygningen </vt:lpstr>
      <vt:lpstr>PowerPoint-præsentation</vt:lpstr>
      <vt:lpstr>PowerPoint-præsentation</vt:lpstr>
      <vt:lpstr> Den Zuberske Fløj Interiør   </vt:lpstr>
      <vt:lpstr>Provianthuset</vt:lpstr>
      <vt:lpstr>PowerPoint-præsentation</vt:lpstr>
    </vt:vector>
  </TitlesOfParts>
  <Company>Folketinget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Opstartskonference 4. april 2018</dc:title>
  <dc:creator>Ane Elmose</dc:creator>
  <cp:lastModifiedBy>Carsten U. Larsen</cp:lastModifiedBy>
  <cp:revision>10</cp:revision>
  <dcterms:created xsi:type="dcterms:W3CDTF">2018-03-26T10:09:40Z</dcterms:created>
  <dcterms:modified xsi:type="dcterms:W3CDTF">2018-04-04T06:05:59Z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-1837155857</vt:i4>
  </property>
  <property fmtid="{D5CDD505-2E9C-101B-9397-08002B2CF9AE}" pid="3" name="_NewReviewCycle">
    <vt:lpwstr/>
  </property>
  <property fmtid="{D5CDD505-2E9C-101B-9397-08002B2CF9AE}" pid="4" name="_EmailSubject">
    <vt:lpwstr>Folketinget - vedr. konferencen den 4. april</vt:lpwstr>
  </property>
  <property fmtid="{D5CDD505-2E9C-101B-9397-08002B2CF9AE}" pid="5" name="_AuthorEmail">
    <vt:lpwstr>Ane.Elmose@ft.dk</vt:lpwstr>
  </property>
  <property fmtid="{D5CDD505-2E9C-101B-9397-08002B2CF9AE}" pid="6" name="_AuthorEmailDisplayName">
    <vt:lpwstr>Ane Elmose</vt:lpwstr>
  </property>
</Properties>
</file>